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2" r:id="rId3"/>
    <p:sldId id="263" r:id="rId4"/>
    <p:sldId id="264" r:id="rId5"/>
    <p:sldId id="265" r:id="rId6"/>
    <p:sldId id="294" r:id="rId7"/>
    <p:sldId id="273" r:id="rId8"/>
    <p:sldId id="295" r:id="rId9"/>
    <p:sldId id="274" r:id="rId10"/>
    <p:sldId id="281" r:id="rId11"/>
    <p:sldId id="282" r:id="rId12"/>
    <p:sldId id="301" r:id="rId13"/>
    <p:sldId id="288" r:id="rId14"/>
    <p:sldId id="302" r:id="rId15"/>
    <p:sldId id="305" r:id="rId16"/>
    <p:sldId id="306" r:id="rId17"/>
    <p:sldId id="310" r:id="rId18"/>
    <p:sldId id="307" r:id="rId19"/>
    <p:sldId id="309" r:id="rId20"/>
    <p:sldId id="311" r:id="rId21"/>
    <p:sldId id="289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66088" autoAdjust="0"/>
  </p:normalViewPr>
  <p:slideViewPr>
    <p:cSldViewPr snapToGrid="0">
      <p:cViewPr varScale="1">
        <p:scale>
          <a:sx n="69" d="100"/>
          <a:sy n="69" d="100"/>
        </p:scale>
        <p:origin x="2056" y="1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moody\Documents\PQC\Round%202%20performance%20graphs\DustinRound2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moody\Documents\PQC\Round%202%20performance%20graphs\DustinRound2\PQC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moody\Documents\PQC\Round%202%20performance%20graphs\DustinRound2\PQC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moody\Documents\PQC\Round%202%20performance%20graphs\DustinRound2\PQC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moody\Documents\PQC\Round%202%20performance%20graphs\DustinRound2\PQC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moody\Documents\PQC\Round%202%20performance%20graphs\DustinRound2\PQC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Category 1: Public Key vs Ciphertext size - PKE/KEMs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Isogeny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76200" cap="flat" cmpd="sng" algn="ctr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Sheet1!$R$3:$R$6</c:f>
              <c:numCache>
                <c:formatCode>General</c:formatCode>
                <c:ptCount val="4"/>
                <c:pt idx="0">
                  <c:v>330</c:v>
                </c:pt>
                <c:pt idx="1">
                  <c:v>196</c:v>
                </c:pt>
                <c:pt idx="2">
                  <c:v>378</c:v>
                </c:pt>
                <c:pt idx="3">
                  <c:v>224</c:v>
                </c:pt>
              </c:numCache>
            </c:numRef>
          </c:xVal>
          <c:yVal>
            <c:numRef>
              <c:f>Sheet1!$S$3:$S$6</c:f>
              <c:numCache>
                <c:formatCode>General</c:formatCode>
                <c:ptCount val="4"/>
                <c:pt idx="0">
                  <c:v>346</c:v>
                </c:pt>
                <c:pt idx="1">
                  <c:v>209</c:v>
                </c:pt>
                <c:pt idx="2">
                  <c:v>402</c:v>
                </c:pt>
                <c:pt idx="3">
                  <c:v>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54-47E8-9E90-A4F8203F1EBB}"/>
            </c:ext>
          </c:extLst>
        </c:ser>
        <c:ser>
          <c:idx val="3"/>
          <c:order val="1"/>
          <c:tx>
            <c:v>McEliece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FF6600"/>
                </a:solidFill>
                <a:round/>
              </a:ln>
              <a:effectLst/>
            </c:spPr>
          </c:marker>
          <c:xVal>
            <c:numRef>
              <c:f>Sheet1!$R$7:$R$9</c:f>
              <c:numCache>
                <c:formatCode>General</c:formatCode>
                <c:ptCount val="3"/>
                <c:pt idx="0">
                  <c:v>524160</c:v>
                </c:pt>
                <c:pt idx="1">
                  <c:v>261120</c:v>
                </c:pt>
                <c:pt idx="2">
                  <c:v>319488</c:v>
                </c:pt>
              </c:numCache>
            </c:numRef>
          </c:xVal>
          <c:yVal>
            <c:numRef>
              <c:f>Sheet1!$S$7:$S$9</c:f>
              <c:numCache>
                <c:formatCode>General</c:formatCode>
                <c:ptCount val="3"/>
                <c:pt idx="0">
                  <c:v>188</c:v>
                </c:pt>
                <c:pt idx="1">
                  <c:v>128</c:v>
                </c:pt>
                <c:pt idx="2">
                  <c:v>128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54-47E8-9E90-A4F8203F1EBB}"/>
            </c:ext>
          </c:extLst>
        </c:ser>
        <c:ser>
          <c:idx val="1"/>
          <c:order val="2"/>
          <c:tx>
            <c:v>Quasi-Cyclic Codes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Sheet1!$R$10:$R$17</c:f>
              <c:numCache>
                <c:formatCode>General</c:formatCode>
                <c:ptCount val="8"/>
                <c:pt idx="0">
                  <c:v>1872</c:v>
                </c:pt>
                <c:pt idx="1">
                  <c:v>2080</c:v>
                </c:pt>
                <c:pt idx="2">
                  <c:v>2832</c:v>
                </c:pt>
                <c:pt idx="3">
                  <c:v>2542</c:v>
                </c:pt>
                <c:pt idx="4">
                  <c:v>1271</c:v>
                </c:pt>
                <c:pt idx="5">
                  <c:v>2758</c:v>
                </c:pt>
                <c:pt idx="6">
                  <c:v>1411</c:v>
                </c:pt>
                <c:pt idx="7">
                  <c:v>3125</c:v>
                </c:pt>
              </c:numCache>
            </c:numRef>
          </c:xVal>
          <c:yVal>
            <c:numRef>
              <c:f>Sheet1!$S$10:$S$17</c:f>
              <c:numCache>
                <c:formatCode>General</c:formatCode>
                <c:ptCount val="8"/>
                <c:pt idx="0">
                  <c:v>1872</c:v>
                </c:pt>
                <c:pt idx="1">
                  <c:v>1040</c:v>
                </c:pt>
                <c:pt idx="2">
                  <c:v>944</c:v>
                </c:pt>
                <c:pt idx="3">
                  <c:v>2542</c:v>
                </c:pt>
                <c:pt idx="4">
                  <c:v>1271</c:v>
                </c:pt>
                <c:pt idx="5">
                  <c:v>2758</c:v>
                </c:pt>
                <c:pt idx="6">
                  <c:v>2758</c:v>
                </c:pt>
                <c:pt idx="7">
                  <c:v>6234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54-47E8-9E90-A4F8203F1EBB}"/>
            </c:ext>
          </c:extLst>
        </c:ser>
        <c:ser>
          <c:idx val="2"/>
          <c:order val="3"/>
          <c:tx>
            <c:v>Low Rank Codes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F0"/>
                </a:solidFill>
                <a:round/>
              </a:ln>
              <a:effectLst/>
            </c:spPr>
          </c:marker>
          <c:xVal>
            <c:numRef>
              <c:f>Sheet1!$R$18:$R$21</c:f>
              <c:numCache>
                <c:formatCode>General</c:formatCode>
                <c:ptCount val="4"/>
                <c:pt idx="0">
                  <c:v>465</c:v>
                </c:pt>
                <c:pt idx="1">
                  <c:v>1546</c:v>
                </c:pt>
                <c:pt idx="2">
                  <c:v>634</c:v>
                </c:pt>
                <c:pt idx="3">
                  <c:v>853</c:v>
                </c:pt>
              </c:numCache>
            </c:numRef>
          </c:xVal>
          <c:yVal>
            <c:numRef>
              <c:f>Sheet1!$S$18:$S$21</c:f>
              <c:numCache>
                <c:formatCode>General</c:formatCode>
                <c:ptCount val="4"/>
                <c:pt idx="0">
                  <c:v>465</c:v>
                </c:pt>
                <c:pt idx="1">
                  <c:v>1674</c:v>
                </c:pt>
                <c:pt idx="2">
                  <c:v>1188</c:v>
                </c:pt>
                <c:pt idx="3">
                  <c:v>1690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54-47E8-9E90-A4F8203F1EBB}"/>
            </c:ext>
          </c:extLst>
        </c:ser>
        <c:ser>
          <c:idx val="4"/>
          <c:order val="4"/>
          <c:tx>
            <c:v>Structured Lattice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Sheet1!$R$22:$R$35</c:f>
              <c:numCache>
                <c:formatCode>General</c:formatCode>
                <c:ptCount val="14"/>
                <c:pt idx="0">
                  <c:v>994</c:v>
                </c:pt>
                <c:pt idx="1">
                  <c:v>897</c:v>
                </c:pt>
                <c:pt idx="2">
                  <c:v>804</c:v>
                </c:pt>
                <c:pt idx="3">
                  <c:v>804</c:v>
                </c:pt>
                <c:pt idx="4">
                  <c:v>800</c:v>
                </c:pt>
                <c:pt idx="5">
                  <c:v>800</c:v>
                </c:pt>
                <c:pt idx="6">
                  <c:v>544</c:v>
                </c:pt>
                <c:pt idx="7">
                  <c:v>672</c:v>
                </c:pt>
                <c:pt idx="8">
                  <c:v>928</c:v>
                </c:pt>
                <c:pt idx="9">
                  <c:v>928</c:v>
                </c:pt>
                <c:pt idx="10">
                  <c:v>1138</c:v>
                </c:pt>
                <c:pt idx="11">
                  <c:v>453</c:v>
                </c:pt>
                <c:pt idx="12">
                  <c:v>445</c:v>
                </c:pt>
                <c:pt idx="13">
                  <c:v>909</c:v>
                </c:pt>
              </c:numCache>
            </c:numRef>
          </c:xVal>
          <c:yVal>
            <c:numRef>
              <c:f>Sheet1!$S$22:$S$35</c:f>
              <c:numCache>
                <c:formatCode>General</c:formatCode>
                <c:ptCount val="14"/>
                <c:pt idx="0">
                  <c:v>897</c:v>
                </c:pt>
                <c:pt idx="1">
                  <c:v>1025</c:v>
                </c:pt>
                <c:pt idx="2">
                  <c:v>917</c:v>
                </c:pt>
                <c:pt idx="3">
                  <c:v>917</c:v>
                </c:pt>
                <c:pt idx="4">
                  <c:v>736</c:v>
                </c:pt>
                <c:pt idx="5">
                  <c:v>736</c:v>
                </c:pt>
                <c:pt idx="6">
                  <c:v>712</c:v>
                </c:pt>
                <c:pt idx="7">
                  <c:v>736</c:v>
                </c:pt>
                <c:pt idx="8">
                  <c:v>1120</c:v>
                </c:pt>
                <c:pt idx="9">
                  <c:v>1088</c:v>
                </c:pt>
                <c:pt idx="10">
                  <c:v>1138</c:v>
                </c:pt>
                <c:pt idx="11">
                  <c:v>563</c:v>
                </c:pt>
                <c:pt idx="12">
                  <c:v>549</c:v>
                </c:pt>
                <c:pt idx="13">
                  <c:v>981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54-47E8-9E90-A4F8203F1EBB}"/>
            </c:ext>
          </c:extLst>
        </c:ser>
        <c:ser>
          <c:idx val="5"/>
          <c:order val="5"/>
          <c:tx>
            <c:v>Unstructured Lattice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Sheet1!$R$36:$R$37</c:f>
              <c:numCache>
                <c:formatCode>General</c:formatCode>
                <c:ptCount val="2"/>
                <c:pt idx="0">
                  <c:v>9616</c:v>
                </c:pt>
                <c:pt idx="1">
                  <c:v>5214</c:v>
                </c:pt>
              </c:numCache>
            </c:numRef>
          </c:xVal>
          <c:yVal>
            <c:numRef>
              <c:f>Sheet1!$S$36:$S$37</c:f>
              <c:numCache>
                <c:formatCode>General</c:formatCode>
                <c:ptCount val="2"/>
                <c:pt idx="0">
                  <c:v>9720</c:v>
                </c:pt>
                <c:pt idx="1">
                  <c:v>5236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A54-47E8-9E90-A4F8203F1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379128"/>
        <c:axId val="515380440"/>
      </c:scatterChart>
      <c:valAx>
        <c:axId val="515379128"/>
        <c:scaling>
          <c:logBase val="2"/>
          <c:orientation val="minMax"/>
          <c:min val="64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Public Key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80440"/>
        <c:crosses val="autoZero"/>
        <c:crossBetween val="midCat"/>
        <c:majorUnit val="2"/>
        <c:minorUnit val="2"/>
      </c:valAx>
      <c:valAx>
        <c:axId val="515380440"/>
        <c:scaling>
          <c:logBase val="2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Ciphertext 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7912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 w="25400">
          <a:solidFill>
            <a:schemeClr val="accent3">
              <a:shade val="9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Category 1: Speed vs Sizes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Isogeny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Sheet1!$X$3:$X$6</c:f>
              <c:numCache>
                <c:formatCode>General</c:formatCode>
                <c:ptCount val="4"/>
                <c:pt idx="0">
                  <c:v>29112.275000000001</c:v>
                </c:pt>
                <c:pt idx="1">
                  <c:v>56012.313000000002</c:v>
                </c:pt>
                <c:pt idx="2">
                  <c:v>42492.214999999997</c:v>
                </c:pt>
                <c:pt idx="3">
                  <c:v>80296.070000000007</c:v>
                </c:pt>
              </c:numCache>
            </c:numRef>
          </c:xVal>
          <c:yVal>
            <c:numRef>
              <c:f>Sheet1!$W$3:$W$6</c:f>
              <c:numCache>
                <c:formatCode>General</c:formatCode>
                <c:ptCount val="4"/>
                <c:pt idx="0">
                  <c:v>676</c:v>
                </c:pt>
                <c:pt idx="1">
                  <c:v>405</c:v>
                </c:pt>
                <c:pt idx="2">
                  <c:v>780</c:v>
                </c:pt>
                <c:pt idx="3">
                  <c:v>472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D5-47D1-AA78-1531801564EF}"/>
            </c:ext>
          </c:extLst>
        </c:ser>
        <c:ser>
          <c:idx val="1"/>
          <c:order val="1"/>
          <c:tx>
            <c:v>McEliece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FF6600"/>
                </a:solidFill>
                <a:round/>
              </a:ln>
              <a:effectLst/>
            </c:spPr>
          </c:marker>
          <c:xVal>
            <c:numRef>
              <c:f>Sheet1!$X$7:$X$9</c:f>
              <c:numCache>
                <c:formatCode>General</c:formatCode>
                <c:ptCount val="3"/>
                <c:pt idx="0">
                  <c:v>187898.766</c:v>
                </c:pt>
                <c:pt idx="1">
                  <c:v>50025.046000000002</c:v>
                </c:pt>
                <c:pt idx="2">
                  <c:v>41149.991999999998</c:v>
                </c:pt>
              </c:numCache>
            </c:numRef>
          </c:xVal>
          <c:yVal>
            <c:numRef>
              <c:f>Sheet1!$W$7:$W$9</c:f>
              <c:numCache>
                <c:formatCode>General</c:formatCode>
                <c:ptCount val="3"/>
                <c:pt idx="0">
                  <c:v>524348</c:v>
                </c:pt>
                <c:pt idx="1">
                  <c:v>261248</c:v>
                </c:pt>
                <c:pt idx="2">
                  <c:v>319616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D5-47D1-AA78-1531801564EF}"/>
            </c:ext>
          </c:extLst>
        </c:ser>
        <c:ser>
          <c:idx val="2"/>
          <c:order val="2"/>
          <c:tx>
            <c:v>Quasi-Cyclic Codes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Sheet1!$X$10:$X$17</c:f>
              <c:numCache>
                <c:formatCode>General</c:formatCode>
                <c:ptCount val="8"/>
                <c:pt idx="0">
                  <c:v>3829.0079999999998</c:v>
                </c:pt>
                <c:pt idx="1">
                  <c:v>2164.6289999999999</c:v>
                </c:pt>
                <c:pt idx="2">
                  <c:v>3658.029</c:v>
                </c:pt>
                <c:pt idx="3">
                  <c:v>1783.866</c:v>
                </c:pt>
                <c:pt idx="4">
                  <c:v>4898.8</c:v>
                </c:pt>
                <c:pt idx="5">
                  <c:v>2549.9459999999999</c:v>
                </c:pt>
                <c:pt idx="6">
                  <c:v>2386.7440000000001</c:v>
                </c:pt>
                <c:pt idx="7">
                  <c:v>1119.5709999999999</c:v>
                </c:pt>
              </c:numCache>
            </c:numRef>
          </c:xVal>
          <c:yVal>
            <c:numRef>
              <c:f>Sheet1!$W$10:$W$17</c:f>
              <c:numCache>
                <c:formatCode>General</c:formatCode>
                <c:ptCount val="8"/>
                <c:pt idx="0">
                  <c:v>3744</c:v>
                </c:pt>
                <c:pt idx="1">
                  <c:v>3120</c:v>
                </c:pt>
                <c:pt idx="2">
                  <c:v>3776</c:v>
                </c:pt>
                <c:pt idx="3">
                  <c:v>5084</c:v>
                </c:pt>
                <c:pt idx="4">
                  <c:v>2542</c:v>
                </c:pt>
                <c:pt idx="5">
                  <c:v>5516</c:v>
                </c:pt>
                <c:pt idx="6">
                  <c:v>4169</c:v>
                </c:pt>
                <c:pt idx="7">
                  <c:v>9359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D5-47D1-AA78-1531801564EF}"/>
            </c:ext>
          </c:extLst>
        </c:ser>
        <c:ser>
          <c:idx val="5"/>
          <c:order val="3"/>
          <c:tx>
            <c:v>Low Rank Codes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F0"/>
                </a:solidFill>
                <a:round/>
              </a:ln>
              <a:effectLst/>
            </c:spPr>
          </c:marker>
          <c:xVal>
            <c:numRef>
              <c:f>Sheet1!$X$18:$X$21</c:f>
              <c:numCache>
                <c:formatCode>General</c:formatCode>
                <c:ptCount val="4"/>
                <c:pt idx="0">
                  <c:v>1258.7070000000001</c:v>
                </c:pt>
                <c:pt idx="1">
                  <c:v>5146.6090000000004</c:v>
                </c:pt>
                <c:pt idx="2">
                  <c:v>967.49</c:v>
                </c:pt>
                <c:pt idx="3">
                  <c:v>1465.1769999999999</c:v>
                </c:pt>
              </c:numCache>
            </c:numRef>
          </c:xVal>
          <c:yVal>
            <c:numRef>
              <c:f>Sheet1!$W$18:$W$21</c:f>
              <c:numCache>
                <c:formatCode>General</c:formatCode>
                <c:ptCount val="4"/>
                <c:pt idx="0">
                  <c:v>930</c:v>
                </c:pt>
                <c:pt idx="1">
                  <c:v>3220</c:v>
                </c:pt>
                <c:pt idx="2">
                  <c:v>1822</c:v>
                </c:pt>
                <c:pt idx="3">
                  <c:v>2543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D5-47D1-AA78-1531801564EF}"/>
            </c:ext>
          </c:extLst>
        </c:ser>
        <c:ser>
          <c:idx val="3"/>
          <c:order val="4"/>
          <c:tx>
            <c:v>Structured Lattices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Sheet1!$X$22:$X$35</c:f>
              <c:numCache>
                <c:formatCode>General</c:formatCode>
                <c:ptCount val="14"/>
                <c:pt idx="0">
                  <c:v>3409.0859999999998</c:v>
                </c:pt>
                <c:pt idx="1">
                  <c:v>1109.578</c:v>
                </c:pt>
                <c:pt idx="2">
                  <c:v>246.28899999999999</c:v>
                </c:pt>
                <c:pt idx="3">
                  <c:v>158.05199999999999</c:v>
                </c:pt>
                <c:pt idx="4">
                  <c:v>89.168000000000006</c:v>
                </c:pt>
                <c:pt idx="5">
                  <c:v>52.762999999999998</c:v>
                </c:pt>
                <c:pt idx="6">
                  <c:v>244.02</c:v>
                </c:pt>
                <c:pt idx="7">
                  <c:v>179.023</c:v>
                </c:pt>
                <c:pt idx="8">
                  <c:v>237.42099999999999</c:v>
                </c:pt>
                <c:pt idx="9">
                  <c:v>132.02199999999999</c:v>
                </c:pt>
                <c:pt idx="10">
                  <c:v>466.339</c:v>
                </c:pt>
                <c:pt idx="11">
                  <c:v>160.99199999999999</c:v>
                </c:pt>
                <c:pt idx="12">
                  <c:v>286.78399999999999</c:v>
                </c:pt>
                <c:pt idx="13">
                  <c:v>220.99799999999999</c:v>
                </c:pt>
              </c:numCache>
            </c:numRef>
          </c:xVal>
          <c:yVal>
            <c:numRef>
              <c:f>Sheet1!$W$22:$W$35</c:f>
              <c:numCache>
                <c:formatCode>General</c:formatCode>
                <c:ptCount val="14"/>
                <c:pt idx="0">
                  <c:v>1891</c:v>
                </c:pt>
                <c:pt idx="1">
                  <c:v>1922</c:v>
                </c:pt>
                <c:pt idx="2">
                  <c:v>1721</c:v>
                </c:pt>
                <c:pt idx="3">
                  <c:v>1721</c:v>
                </c:pt>
                <c:pt idx="4">
                  <c:v>1536</c:v>
                </c:pt>
                <c:pt idx="5">
                  <c:v>1536</c:v>
                </c:pt>
                <c:pt idx="6">
                  <c:v>1256</c:v>
                </c:pt>
                <c:pt idx="7">
                  <c:v>1408</c:v>
                </c:pt>
                <c:pt idx="8">
                  <c:v>2048</c:v>
                </c:pt>
                <c:pt idx="9">
                  <c:v>2016</c:v>
                </c:pt>
                <c:pt idx="10">
                  <c:v>2276</c:v>
                </c:pt>
                <c:pt idx="11">
                  <c:v>1016</c:v>
                </c:pt>
                <c:pt idx="12">
                  <c:v>994</c:v>
                </c:pt>
                <c:pt idx="13">
                  <c:v>1890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D5-47D1-AA78-1531801564EF}"/>
            </c:ext>
          </c:extLst>
        </c:ser>
        <c:ser>
          <c:idx val="4"/>
          <c:order val="5"/>
          <c:tx>
            <c:v>Unstructured Lattices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Sheet1!$X$36:$X$37</c:f>
              <c:numCache>
                <c:formatCode>General</c:formatCode>
                <c:ptCount val="2"/>
                <c:pt idx="0">
                  <c:v>3609.09</c:v>
                </c:pt>
                <c:pt idx="1">
                  <c:v>1249.8009999999999</c:v>
                </c:pt>
              </c:numCache>
            </c:numRef>
          </c:xVal>
          <c:yVal>
            <c:numRef>
              <c:f>Sheet1!$W$36:$W$37</c:f>
              <c:numCache>
                <c:formatCode>General</c:formatCode>
                <c:ptCount val="2"/>
                <c:pt idx="0">
                  <c:v>19336</c:v>
                </c:pt>
                <c:pt idx="1">
                  <c:v>10450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ED5-47D1-AA78-153180156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858975"/>
        <c:axId val="683751599"/>
      </c:scatterChart>
      <c:valAx>
        <c:axId val="683858975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Cycles for Gen + Enc + Dec (1000s of 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751599"/>
        <c:crosses val="autoZero"/>
        <c:crossBetween val="midCat"/>
      </c:valAx>
      <c:valAx>
        <c:axId val="683751599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Ciphertext + Public Key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858975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Category 1: Speed - PKE/KEMs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KeyGen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Sheet1!$B$3:$B$37</c:f>
              <c:strCache>
                <c:ptCount val="35"/>
                <c:pt idx="0">
                  <c:v>SIKEp434</c:v>
                </c:pt>
                <c:pt idx="1">
                  <c:v>SIKEp434_compressed</c:v>
                </c:pt>
                <c:pt idx="2">
                  <c:v>SIKEp503</c:v>
                </c:pt>
                <c:pt idx="3">
                  <c:v>SIKEp503_compressed</c:v>
                </c:pt>
                <c:pt idx="4">
                  <c:v>McEliece348864</c:v>
                </c:pt>
                <c:pt idx="5">
                  <c:v>McEliece348864f</c:v>
                </c:pt>
                <c:pt idx="6">
                  <c:v>NTS_KEM_12_64</c:v>
                </c:pt>
                <c:pt idx="7">
                  <c:v>LEDACrypt_128SL_N02</c:v>
                </c:pt>
                <c:pt idx="8">
                  <c:v>LEDACrypt_128SL_N03</c:v>
                </c:pt>
                <c:pt idx="9">
                  <c:v>LEDACRYPT_128SL_N04</c:v>
                </c:pt>
                <c:pt idx="10">
                  <c:v>BIKE1, LEVEL 1</c:v>
                </c:pt>
                <c:pt idx="11">
                  <c:v>BIKE2, LEVEL 1</c:v>
                </c:pt>
                <c:pt idx="12">
                  <c:v>BIKE3, LEVEL 1</c:v>
                </c:pt>
                <c:pt idx="13">
                  <c:v>BIKE3, LEVEL 1, BANDWIDTH_OPT</c:v>
                </c:pt>
                <c:pt idx="14">
                  <c:v>HQC-128-1</c:v>
                </c:pt>
                <c:pt idx="15">
                  <c:v>Rollo-I-128</c:v>
                </c:pt>
                <c:pt idx="16">
                  <c:v>Rollo-II-128</c:v>
                </c:pt>
                <c:pt idx="17">
                  <c:v>Rollo-III-128</c:v>
                </c:pt>
                <c:pt idx="18">
                  <c:v>RQC128</c:v>
                </c:pt>
                <c:pt idx="19">
                  <c:v>NTRUprime_sntrup653</c:v>
                </c:pt>
                <c:pt idx="20">
                  <c:v>NTRUprime_ntrulpr653</c:v>
                </c:pt>
                <c:pt idx="21">
                  <c:v>BabyBear</c:v>
                </c:pt>
                <c:pt idx="22">
                  <c:v>BabyBearEphem</c:v>
                </c:pt>
                <c:pt idx="23">
                  <c:v>Kyber512</c:v>
                </c:pt>
                <c:pt idx="24">
                  <c:v>kyber512-90s</c:v>
                </c:pt>
                <c:pt idx="25">
                  <c:v>LAC128</c:v>
                </c:pt>
                <c:pt idx="26">
                  <c:v>LightSaber</c:v>
                </c:pt>
                <c:pt idx="27">
                  <c:v>NewHope512cca</c:v>
                </c:pt>
                <c:pt idx="28">
                  <c:v>NewHope512cpa</c:v>
                </c:pt>
                <c:pt idx="29">
                  <c:v>NTRU_ntruhrss701</c:v>
                </c:pt>
                <c:pt idx="30">
                  <c:v>Round5_1KEM_0d</c:v>
                </c:pt>
                <c:pt idx="31">
                  <c:v>Round5_1KEM_4longkey</c:v>
                </c:pt>
                <c:pt idx="32">
                  <c:v>Round5_1KEM_5d</c:v>
                </c:pt>
                <c:pt idx="33">
                  <c:v>FrodoKEM-640</c:v>
                </c:pt>
                <c:pt idx="34">
                  <c:v>Round5_1KEM_0d</c:v>
                </c:pt>
              </c:strCache>
            </c:strRef>
          </c:cat>
          <c:val>
            <c:numRef>
              <c:f>Sheet1!$I$3:$I$37</c:f>
              <c:numCache>
                <c:formatCode>General</c:formatCode>
                <c:ptCount val="35"/>
                <c:pt idx="0">
                  <c:v>6760.17</c:v>
                </c:pt>
                <c:pt idx="1">
                  <c:v>16169.075000000001</c:v>
                </c:pt>
                <c:pt idx="2">
                  <c:v>9665.5519999999997</c:v>
                </c:pt>
                <c:pt idx="3">
                  <c:v>24219.044999999998</c:v>
                </c:pt>
                <c:pt idx="4">
                  <c:v>187434.03700000001</c:v>
                </c:pt>
                <c:pt idx="5">
                  <c:v>49849.360999999997</c:v>
                </c:pt>
                <c:pt idx="6">
                  <c:v>40772.489000000001</c:v>
                </c:pt>
                <c:pt idx="7">
                  <c:v>3074.7170000000001</c:v>
                </c:pt>
                <c:pt idx="8">
                  <c:v>1252.0170000000001</c:v>
                </c:pt>
                <c:pt idx="9">
                  <c:v>1872.0889999999999</c:v>
                </c:pt>
                <c:pt idx="10">
                  <c:v>200.16900000000001</c:v>
                </c:pt>
                <c:pt idx="11">
                  <c:v>3300.2440000000001</c:v>
                </c:pt>
                <c:pt idx="12">
                  <c:v>179.303</c:v>
                </c:pt>
                <c:pt idx="13">
                  <c:v>177.24700000000001</c:v>
                </c:pt>
                <c:pt idx="14">
                  <c:v>173.20699999999999</c:v>
                </c:pt>
                <c:pt idx="15">
                  <c:v>294.04700000000003</c:v>
                </c:pt>
                <c:pt idx="16">
                  <c:v>2125.125</c:v>
                </c:pt>
                <c:pt idx="17">
                  <c:v>85.962999999999994</c:v>
                </c:pt>
                <c:pt idx="18">
                  <c:v>197.40100000000001</c:v>
                </c:pt>
                <c:pt idx="19">
                  <c:v>2391.1010000000001</c:v>
                </c:pt>
                <c:pt idx="20">
                  <c:v>991.37099999999998</c:v>
                </c:pt>
                <c:pt idx="21">
                  <c:v>54.500999999999998</c:v>
                </c:pt>
                <c:pt idx="22">
                  <c:v>54.610999999999997</c:v>
                </c:pt>
                <c:pt idx="23">
                  <c:v>24.829000000000001</c:v>
                </c:pt>
                <c:pt idx="24">
                  <c:v>14.837999999999999</c:v>
                </c:pt>
                <c:pt idx="25">
                  <c:v>47.054000000000002</c:v>
                </c:pt>
                <c:pt idx="26">
                  <c:v>51.220999999999997</c:v>
                </c:pt>
                <c:pt idx="27">
                  <c:v>56.401000000000003</c:v>
                </c:pt>
                <c:pt idx="28">
                  <c:v>46.673000000000002</c:v>
                </c:pt>
                <c:pt idx="29">
                  <c:v>339.31</c:v>
                </c:pt>
                <c:pt idx="30">
                  <c:v>43.957000000000001</c:v>
                </c:pt>
                <c:pt idx="31">
                  <c:v>75.367999999999995</c:v>
                </c:pt>
                <c:pt idx="32">
                  <c:v>57.527000000000001</c:v>
                </c:pt>
                <c:pt idx="33">
                  <c:v>1027.4860000000001</c:v>
                </c:pt>
                <c:pt idx="34">
                  <c:v>483.07900000000001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D-409B-BDF6-4666A91384CD}"/>
            </c:ext>
          </c:extLst>
        </c:ser>
        <c:ser>
          <c:idx val="1"/>
          <c:order val="1"/>
          <c:tx>
            <c:v>Enc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Sheet1!$B$3:$B$37</c:f>
              <c:strCache>
                <c:ptCount val="35"/>
                <c:pt idx="0">
                  <c:v>SIKEp434</c:v>
                </c:pt>
                <c:pt idx="1">
                  <c:v>SIKEp434_compressed</c:v>
                </c:pt>
                <c:pt idx="2">
                  <c:v>SIKEp503</c:v>
                </c:pt>
                <c:pt idx="3">
                  <c:v>SIKEp503_compressed</c:v>
                </c:pt>
                <c:pt idx="4">
                  <c:v>McEliece348864</c:v>
                </c:pt>
                <c:pt idx="5">
                  <c:v>McEliece348864f</c:v>
                </c:pt>
                <c:pt idx="6">
                  <c:v>NTS_KEM_12_64</c:v>
                </c:pt>
                <c:pt idx="7">
                  <c:v>LEDACrypt_128SL_N02</c:v>
                </c:pt>
                <c:pt idx="8">
                  <c:v>LEDACrypt_128SL_N03</c:v>
                </c:pt>
                <c:pt idx="9">
                  <c:v>LEDACRYPT_128SL_N04</c:v>
                </c:pt>
                <c:pt idx="10">
                  <c:v>BIKE1, LEVEL 1</c:v>
                </c:pt>
                <c:pt idx="11">
                  <c:v>BIKE2, LEVEL 1</c:v>
                </c:pt>
                <c:pt idx="12">
                  <c:v>BIKE3, LEVEL 1</c:v>
                </c:pt>
                <c:pt idx="13">
                  <c:v>BIKE3, LEVEL 1, BANDWIDTH_OPT</c:v>
                </c:pt>
                <c:pt idx="14">
                  <c:v>HQC-128-1</c:v>
                </c:pt>
                <c:pt idx="15">
                  <c:v>Rollo-I-128</c:v>
                </c:pt>
                <c:pt idx="16">
                  <c:v>Rollo-II-128</c:v>
                </c:pt>
                <c:pt idx="17">
                  <c:v>Rollo-III-128</c:v>
                </c:pt>
                <c:pt idx="18">
                  <c:v>RQC128</c:v>
                </c:pt>
                <c:pt idx="19">
                  <c:v>NTRUprime_sntrup653</c:v>
                </c:pt>
                <c:pt idx="20">
                  <c:v>NTRUprime_ntrulpr653</c:v>
                </c:pt>
                <c:pt idx="21">
                  <c:v>BabyBear</c:v>
                </c:pt>
                <c:pt idx="22">
                  <c:v>BabyBearEphem</c:v>
                </c:pt>
                <c:pt idx="23">
                  <c:v>Kyber512</c:v>
                </c:pt>
                <c:pt idx="24">
                  <c:v>kyber512-90s</c:v>
                </c:pt>
                <c:pt idx="25">
                  <c:v>LAC128</c:v>
                </c:pt>
                <c:pt idx="26">
                  <c:v>LightSaber</c:v>
                </c:pt>
                <c:pt idx="27">
                  <c:v>NewHope512cca</c:v>
                </c:pt>
                <c:pt idx="28">
                  <c:v>NewHope512cpa</c:v>
                </c:pt>
                <c:pt idx="29">
                  <c:v>NTRU_ntruhrss701</c:v>
                </c:pt>
                <c:pt idx="30">
                  <c:v>Round5_1KEM_0d</c:v>
                </c:pt>
                <c:pt idx="31">
                  <c:v>Round5_1KEM_4longkey</c:v>
                </c:pt>
                <c:pt idx="32">
                  <c:v>Round5_1KEM_5d</c:v>
                </c:pt>
                <c:pt idx="33">
                  <c:v>FrodoKEM-640</c:v>
                </c:pt>
                <c:pt idx="34">
                  <c:v>Round5_1KEM_0d</c:v>
                </c:pt>
              </c:strCache>
            </c:strRef>
          </c:cat>
          <c:val>
            <c:numRef>
              <c:f>Sheet1!$L$3:$L$37</c:f>
              <c:numCache>
                <c:formatCode>General</c:formatCode>
                <c:ptCount val="35"/>
                <c:pt idx="0">
                  <c:v>10827.120999999999</c:v>
                </c:pt>
                <c:pt idx="1">
                  <c:v>20659.398000000001</c:v>
                </c:pt>
                <c:pt idx="2">
                  <c:v>15838.013000000001</c:v>
                </c:pt>
                <c:pt idx="3">
                  <c:v>29078.06</c:v>
                </c:pt>
                <c:pt idx="4">
                  <c:v>180.89</c:v>
                </c:pt>
                <c:pt idx="5">
                  <c:v>60.76</c:v>
                </c:pt>
                <c:pt idx="6">
                  <c:v>74.034000000000006</c:v>
                </c:pt>
                <c:pt idx="7">
                  <c:v>112.509</c:v>
                </c:pt>
                <c:pt idx="8">
                  <c:v>85.825000000000003</c:v>
                </c:pt>
                <c:pt idx="9">
                  <c:v>105.361</c:v>
                </c:pt>
                <c:pt idx="10">
                  <c:v>135.99100000000001</c:v>
                </c:pt>
                <c:pt idx="11">
                  <c:v>112.759</c:v>
                </c:pt>
                <c:pt idx="12">
                  <c:v>178.85400000000001</c:v>
                </c:pt>
                <c:pt idx="13">
                  <c:v>188.67599999999999</c:v>
                </c:pt>
                <c:pt idx="14">
                  <c:v>357.339</c:v>
                </c:pt>
                <c:pt idx="15">
                  <c:v>75.162999999999997</c:v>
                </c:pt>
                <c:pt idx="16">
                  <c:v>312.99700000000001</c:v>
                </c:pt>
                <c:pt idx="17">
                  <c:v>154.995</c:v>
                </c:pt>
                <c:pt idx="18">
                  <c:v>295.66300000000001</c:v>
                </c:pt>
                <c:pt idx="19">
                  <c:v>970.71699999999998</c:v>
                </c:pt>
                <c:pt idx="20">
                  <c:v>54.334000000000003</c:v>
                </c:pt>
                <c:pt idx="21">
                  <c:v>73.539000000000001</c:v>
                </c:pt>
                <c:pt idx="22">
                  <c:v>74.558000000000007</c:v>
                </c:pt>
                <c:pt idx="23">
                  <c:v>36.11</c:v>
                </c:pt>
                <c:pt idx="24">
                  <c:v>21.408000000000001</c:v>
                </c:pt>
                <c:pt idx="25">
                  <c:v>72.900999999999996</c:v>
                </c:pt>
                <c:pt idx="26">
                  <c:v>65.391999999999996</c:v>
                </c:pt>
                <c:pt idx="27">
                  <c:v>89.277000000000001</c:v>
                </c:pt>
                <c:pt idx="28">
                  <c:v>69.725999999999999</c:v>
                </c:pt>
                <c:pt idx="29">
                  <c:v>70.677000000000007</c:v>
                </c:pt>
                <c:pt idx="30">
                  <c:v>77.034999999999997</c:v>
                </c:pt>
                <c:pt idx="31">
                  <c:v>138.595</c:v>
                </c:pt>
                <c:pt idx="32">
                  <c:v>105.974</c:v>
                </c:pt>
                <c:pt idx="33">
                  <c:v>1317.8309999999999</c:v>
                </c:pt>
                <c:pt idx="34">
                  <c:v>537.33500000000004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D-409B-BDF6-4666A91384CD}"/>
            </c:ext>
          </c:extLst>
        </c:ser>
        <c:ser>
          <c:idx val="2"/>
          <c:order val="2"/>
          <c:tx>
            <c:v>Dec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Sheet1!$B$3:$B$37</c:f>
              <c:strCache>
                <c:ptCount val="35"/>
                <c:pt idx="0">
                  <c:v>SIKEp434</c:v>
                </c:pt>
                <c:pt idx="1">
                  <c:v>SIKEp434_compressed</c:v>
                </c:pt>
                <c:pt idx="2">
                  <c:v>SIKEp503</c:v>
                </c:pt>
                <c:pt idx="3">
                  <c:v>SIKEp503_compressed</c:v>
                </c:pt>
                <c:pt idx="4">
                  <c:v>McEliece348864</c:v>
                </c:pt>
                <c:pt idx="5">
                  <c:v>McEliece348864f</c:v>
                </c:pt>
                <c:pt idx="6">
                  <c:v>NTS_KEM_12_64</c:v>
                </c:pt>
                <c:pt idx="7">
                  <c:v>LEDACrypt_128SL_N02</c:v>
                </c:pt>
                <c:pt idx="8">
                  <c:v>LEDACrypt_128SL_N03</c:v>
                </c:pt>
                <c:pt idx="9">
                  <c:v>LEDACRYPT_128SL_N04</c:v>
                </c:pt>
                <c:pt idx="10">
                  <c:v>BIKE1, LEVEL 1</c:v>
                </c:pt>
                <c:pt idx="11">
                  <c:v>BIKE2, LEVEL 1</c:v>
                </c:pt>
                <c:pt idx="12">
                  <c:v>BIKE3, LEVEL 1</c:v>
                </c:pt>
                <c:pt idx="13">
                  <c:v>BIKE3, LEVEL 1, BANDWIDTH_OPT</c:v>
                </c:pt>
                <c:pt idx="14">
                  <c:v>HQC-128-1</c:v>
                </c:pt>
                <c:pt idx="15">
                  <c:v>Rollo-I-128</c:v>
                </c:pt>
                <c:pt idx="16">
                  <c:v>Rollo-II-128</c:v>
                </c:pt>
                <c:pt idx="17">
                  <c:v>Rollo-III-128</c:v>
                </c:pt>
                <c:pt idx="18">
                  <c:v>RQC128</c:v>
                </c:pt>
                <c:pt idx="19">
                  <c:v>NTRUprime_sntrup653</c:v>
                </c:pt>
                <c:pt idx="20">
                  <c:v>NTRUprime_ntrulpr653</c:v>
                </c:pt>
                <c:pt idx="21">
                  <c:v>BabyBear</c:v>
                </c:pt>
                <c:pt idx="22">
                  <c:v>BabyBearEphem</c:v>
                </c:pt>
                <c:pt idx="23">
                  <c:v>Kyber512</c:v>
                </c:pt>
                <c:pt idx="24">
                  <c:v>kyber512-90s</c:v>
                </c:pt>
                <c:pt idx="25">
                  <c:v>LAC128</c:v>
                </c:pt>
                <c:pt idx="26">
                  <c:v>LightSaber</c:v>
                </c:pt>
                <c:pt idx="27">
                  <c:v>NewHope512cca</c:v>
                </c:pt>
                <c:pt idx="28">
                  <c:v>NewHope512cpa</c:v>
                </c:pt>
                <c:pt idx="29">
                  <c:v>NTRU_ntruhrss701</c:v>
                </c:pt>
                <c:pt idx="30">
                  <c:v>Round5_1KEM_0d</c:v>
                </c:pt>
                <c:pt idx="31">
                  <c:v>Round5_1KEM_4longkey</c:v>
                </c:pt>
                <c:pt idx="32">
                  <c:v>Round5_1KEM_5d</c:v>
                </c:pt>
                <c:pt idx="33">
                  <c:v>FrodoKEM-640</c:v>
                </c:pt>
                <c:pt idx="34">
                  <c:v>Round5_1KEM_0d</c:v>
                </c:pt>
              </c:strCache>
            </c:strRef>
          </c:cat>
          <c:val>
            <c:numRef>
              <c:f>Sheet1!$O$3:$O$37</c:f>
              <c:numCache>
                <c:formatCode>General</c:formatCode>
                <c:ptCount val="35"/>
                <c:pt idx="0">
                  <c:v>11524.984</c:v>
                </c:pt>
                <c:pt idx="1">
                  <c:v>19183.84</c:v>
                </c:pt>
                <c:pt idx="2">
                  <c:v>16988.650000000001</c:v>
                </c:pt>
                <c:pt idx="3">
                  <c:v>26998.965</c:v>
                </c:pt>
                <c:pt idx="4">
                  <c:v>283.839</c:v>
                </c:pt>
                <c:pt idx="5">
                  <c:v>114.925</c:v>
                </c:pt>
                <c:pt idx="6">
                  <c:v>303.46899999999999</c:v>
                </c:pt>
                <c:pt idx="7">
                  <c:v>641.78200000000004</c:v>
                </c:pt>
                <c:pt idx="8">
                  <c:v>826.78700000000003</c:v>
                </c:pt>
                <c:pt idx="9">
                  <c:v>1680.579</c:v>
                </c:pt>
                <c:pt idx="10">
                  <c:v>1447.7059999999999</c:v>
                </c:pt>
                <c:pt idx="11">
                  <c:v>1485.797</c:v>
                </c:pt>
                <c:pt idx="12">
                  <c:v>2191.7890000000002</c:v>
                </c:pt>
                <c:pt idx="13">
                  <c:v>2020.8209999999999</c:v>
                </c:pt>
                <c:pt idx="14">
                  <c:v>589.02499999999998</c:v>
                </c:pt>
                <c:pt idx="15">
                  <c:v>889.49699999999996</c:v>
                </c:pt>
                <c:pt idx="16">
                  <c:v>2708.4870000000001</c:v>
                </c:pt>
                <c:pt idx="17">
                  <c:v>726.53200000000004</c:v>
                </c:pt>
                <c:pt idx="18">
                  <c:v>972.11300000000006</c:v>
                </c:pt>
                <c:pt idx="19">
                  <c:v>47.268000000000001</c:v>
                </c:pt>
                <c:pt idx="20">
                  <c:v>63.872999999999998</c:v>
                </c:pt>
                <c:pt idx="21">
                  <c:v>118.249</c:v>
                </c:pt>
                <c:pt idx="22">
                  <c:v>28.882999999999999</c:v>
                </c:pt>
                <c:pt idx="23">
                  <c:v>28.228999999999999</c:v>
                </c:pt>
                <c:pt idx="24">
                  <c:v>16.516999999999999</c:v>
                </c:pt>
                <c:pt idx="25">
                  <c:v>124.065</c:v>
                </c:pt>
                <c:pt idx="26">
                  <c:v>62.41</c:v>
                </c:pt>
                <c:pt idx="27">
                  <c:v>91.742999999999995</c:v>
                </c:pt>
                <c:pt idx="28">
                  <c:v>15.622999999999999</c:v>
                </c:pt>
                <c:pt idx="29">
                  <c:v>56.351999999999997</c:v>
                </c:pt>
                <c:pt idx="30">
                  <c:v>40</c:v>
                </c:pt>
                <c:pt idx="31">
                  <c:v>72.820999999999998</c:v>
                </c:pt>
                <c:pt idx="32">
                  <c:v>57.497</c:v>
                </c:pt>
                <c:pt idx="33">
                  <c:v>1263.7729999999999</c:v>
                </c:pt>
                <c:pt idx="34">
                  <c:v>229.387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D-409B-BDF6-4666A9138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653096"/>
        <c:axId val="563648176"/>
      </c:barChart>
      <c:catAx>
        <c:axId val="56365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648176"/>
        <c:crosses val="autoZero"/>
        <c:auto val="1"/>
        <c:lblAlgn val="ctr"/>
        <c:lblOffset val="100"/>
        <c:noMultiLvlLbl val="0"/>
      </c:catAx>
      <c:valAx>
        <c:axId val="563648176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Speed</a:t>
                </a:r>
                <a:r>
                  <a:rPr lang="en-US" sz="1800" baseline="0"/>
                  <a:t> (1000s of cycles)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65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Category 1: Public Key vs Signature Size  - Signatures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Lattices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Sheet2!$P$2:$P$8</c:f>
              <c:numCache>
                <c:formatCode>General</c:formatCode>
                <c:ptCount val="7"/>
                <c:pt idx="0">
                  <c:v>896</c:v>
                </c:pt>
                <c:pt idx="1">
                  <c:v>896</c:v>
                </c:pt>
                <c:pt idx="2">
                  <c:v>1504</c:v>
                </c:pt>
                <c:pt idx="3">
                  <c:v>480</c:v>
                </c:pt>
                <c:pt idx="4">
                  <c:v>897</c:v>
                </c:pt>
                <c:pt idx="5">
                  <c:v>897</c:v>
                </c:pt>
                <c:pt idx="6">
                  <c:v>897</c:v>
                </c:pt>
              </c:numCache>
            </c:numRef>
          </c:xVal>
          <c:yVal>
            <c:numRef>
              <c:f>Sheet2!$Q$2:$Q$8</c:f>
              <c:numCache>
                <c:formatCode>General</c:formatCode>
                <c:ptCount val="7"/>
                <c:pt idx="0">
                  <c:v>1387</c:v>
                </c:pt>
                <c:pt idx="1">
                  <c:v>1387</c:v>
                </c:pt>
                <c:pt idx="2">
                  <c:v>1376</c:v>
                </c:pt>
                <c:pt idx="3">
                  <c:v>1568</c:v>
                </c:pt>
                <c:pt idx="4">
                  <c:v>690</c:v>
                </c:pt>
                <c:pt idx="5">
                  <c:v>690</c:v>
                </c:pt>
                <c:pt idx="6">
                  <c:v>690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D6-4512-98DC-131C6CFA6271}"/>
            </c:ext>
          </c:extLst>
        </c:ser>
        <c:ser>
          <c:idx val="1"/>
          <c:order val="1"/>
          <c:tx>
            <c:v>Multivariate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Sheet2!$P$9:$P$15</c:f>
              <c:numCache>
                <c:formatCode>General</c:formatCode>
                <c:ptCount val="7"/>
                <c:pt idx="0">
                  <c:v>148992</c:v>
                </c:pt>
                <c:pt idx="1">
                  <c:v>430944</c:v>
                </c:pt>
                <c:pt idx="2">
                  <c:v>417408</c:v>
                </c:pt>
                <c:pt idx="3">
                  <c:v>444696</c:v>
                </c:pt>
                <c:pt idx="4">
                  <c:v>12437</c:v>
                </c:pt>
                <c:pt idx="5">
                  <c:v>12437</c:v>
                </c:pt>
                <c:pt idx="6">
                  <c:v>46</c:v>
                </c:pt>
              </c:numCache>
            </c:numRef>
          </c:xVal>
          <c:yVal>
            <c:numRef>
              <c:f>Sheet2!$Q$9:$Q$15</c:f>
              <c:numCache>
                <c:formatCode>General</c:formatCode>
                <c:ptCount val="7"/>
                <c:pt idx="0">
                  <c:v>64</c:v>
                </c:pt>
                <c:pt idx="1">
                  <c:v>34</c:v>
                </c:pt>
                <c:pt idx="2">
                  <c:v>33</c:v>
                </c:pt>
                <c:pt idx="3">
                  <c:v>36</c:v>
                </c:pt>
                <c:pt idx="4">
                  <c:v>311</c:v>
                </c:pt>
                <c:pt idx="5">
                  <c:v>311</c:v>
                </c:pt>
                <c:pt idx="6">
                  <c:v>20854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D6-4512-98DC-131C6CFA6271}"/>
            </c:ext>
          </c:extLst>
        </c:ser>
        <c:ser>
          <c:idx val="2"/>
          <c:order val="2"/>
          <c:tx>
            <c:v>Symmetric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F0"/>
                </a:solidFill>
                <a:round/>
              </a:ln>
              <a:effectLst/>
            </c:spPr>
          </c:marker>
          <c:xVal>
            <c:numRef>
              <c:f>Sheet2!$P$16:$P$24</c:f>
              <c:numCache>
                <c:formatCode>General</c:formatCode>
                <c:ptCount val="9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</c:numCache>
            </c:numRef>
          </c:xVal>
          <c:yVal>
            <c:numRef>
              <c:f>Sheet2!$Q$16:$Q$24</c:f>
              <c:numCache>
                <c:formatCode>General</c:formatCode>
                <c:ptCount val="9"/>
                <c:pt idx="0">
                  <c:v>13806</c:v>
                </c:pt>
                <c:pt idx="1">
                  <c:v>34036</c:v>
                </c:pt>
                <c:pt idx="2">
                  <c:v>53965</c:v>
                </c:pt>
                <c:pt idx="3">
                  <c:v>16976</c:v>
                </c:pt>
                <c:pt idx="4">
                  <c:v>8080</c:v>
                </c:pt>
                <c:pt idx="5">
                  <c:v>16976</c:v>
                </c:pt>
                <c:pt idx="6">
                  <c:v>8080</c:v>
                </c:pt>
                <c:pt idx="7">
                  <c:v>16976</c:v>
                </c:pt>
                <c:pt idx="8">
                  <c:v>8080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CD6-4512-98DC-131C6CFA6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379128"/>
        <c:axId val="515381752"/>
      </c:scatterChart>
      <c:valAx>
        <c:axId val="51537912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Public Key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81752"/>
        <c:crosses val="autoZero"/>
        <c:crossBetween val="midCat"/>
      </c:valAx>
      <c:valAx>
        <c:axId val="515381752"/>
        <c:scaling>
          <c:logBase val="2"/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Signature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7912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Category</a:t>
            </a:r>
            <a:r>
              <a:rPr lang="en-US" sz="2400" baseline="0">
                <a:solidFill>
                  <a:schemeClr val="tx1"/>
                </a:solidFill>
              </a:rPr>
              <a:t> 1: Speed vs Size - Signatures</a:t>
            </a:r>
            <a:endParaRPr lang="en-US" sz="24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Lattice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Sheet2!$Q$2:$Q$8</c:f>
              <c:numCache>
                <c:formatCode>General</c:formatCode>
                <c:ptCount val="7"/>
                <c:pt idx="0">
                  <c:v>1387</c:v>
                </c:pt>
                <c:pt idx="1">
                  <c:v>1387</c:v>
                </c:pt>
                <c:pt idx="2">
                  <c:v>1376</c:v>
                </c:pt>
                <c:pt idx="3">
                  <c:v>1568</c:v>
                </c:pt>
                <c:pt idx="4">
                  <c:v>690</c:v>
                </c:pt>
                <c:pt idx="5">
                  <c:v>690</c:v>
                </c:pt>
                <c:pt idx="6">
                  <c:v>690</c:v>
                </c:pt>
              </c:numCache>
            </c:numRef>
          </c:xVal>
          <c:yVal>
            <c:numRef>
              <c:f>Sheet2!$J$2:$J$8</c:f>
              <c:numCache>
                <c:formatCode>General</c:formatCode>
                <c:ptCount val="7"/>
                <c:pt idx="0">
                  <c:v>171.114</c:v>
                </c:pt>
                <c:pt idx="1">
                  <c:v>122.247</c:v>
                </c:pt>
                <c:pt idx="2">
                  <c:v>181.12700000000001</c:v>
                </c:pt>
                <c:pt idx="3">
                  <c:v>187.73699999999999</c:v>
                </c:pt>
                <c:pt idx="4">
                  <c:v>653.36500000000001</c:v>
                </c:pt>
                <c:pt idx="5">
                  <c:v>821.20100000000002</c:v>
                </c:pt>
                <c:pt idx="6">
                  <c:v>12074.293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5E-4DB4-9849-C12E2AEE4FFF}"/>
            </c:ext>
          </c:extLst>
        </c:ser>
        <c:ser>
          <c:idx val="1"/>
          <c:order val="1"/>
          <c:tx>
            <c:v>Multivariate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Sheet2!$Q$9:$Q$15</c:f>
              <c:numCache>
                <c:formatCode>General</c:formatCode>
                <c:ptCount val="7"/>
                <c:pt idx="0">
                  <c:v>64</c:v>
                </c:pt>
                <c:pt idx="1">
                  <c:v>34</c:v>
                </c:pt>
                <c:pt idx="2">
                  <c:v>33</c:v>
                </c:pt>
                <c:pt idx="3">
                  <c:v>36</c:v>
                </c:pt>
                <c:pt idx="4">
                  <c:v>311</c:v>
                </c:pt>
                <c:pt idx="5">
                  <c:v>311</c:v>
                </c:pt>
                <c:pt idx="6">
                  <c:v>20854</c:v>
                </c:pt>
              </c:numCache>
            </c:numRef>
          </c:xVal>
          <c:yVal>
            <c:numRef>
              <c:f>Sheet2!$J$9:$J$15</c:f>
              <c:numCache>
                <c:formatCode>General</c:formatCode>
                <c:ptCount val="7"/>
                <c:pt idx="0">
                  <c:v>61.390999999999998</c:v>
                </c:pt>
                <c:pt idx="1">
                  <c:v>134331.326</c:v>
                </c:pt>
                <c:pt idx="2">
                  <c:v>820642.69900000002</c:v>
                </c:pt>
                <c:pt idx="3">
                  <c:v>3806.0230000000001</c:v>
                </c:pt>
                <c:pt idx="4">
                  <c:v>14014.721</c:v>
                </c:pt>
                <c:pt idx="5">
                  <c:v>15636.084000000001</c:v>
                </c:pt>
                <c:pt idx="6">
                  <c:v>2444.6579999999999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5E-4DB4-9849-C12E2AEE4FFF}"/>
            </c:ext>
          </c:extLst>
        </c:ser>
        <c:ser>
          <c:idx val="2"/>
          <c:order val="2"/>
          <c:tx>
            <c:v>Symmetric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76200" cap="flat" cmpd="sng" algn="ctr">
                <a:solidFill>
                  <a:srgbClr val="00B0F0"/>
                </a:solidFill>
                <a:round/>
              </a:ln>
              <a:effectLst/>
            </c:spPr>
          </c:marker>
          <c:xVal>
            <c:numRef>
              <c:f>Sheet2!$Q$16:$Q$24</c:f>
              <c:numCache>
                <c:formatCode>General</c:formatCode>
                <c:ptCount val="9"/>
                <c:pt idx="0">
                  <c:v>13806</c:v>
                </c:pt>
                <c:pt idx="1">
                  <c:v>34036</c:v>
                </c:pt>
                <c:pt idx="2">
                  <c:v>53965</c:v>
                </c:pt>
                <c:pt idx="3">
                  <c:v>16976</c:v>
                </c:pt>
                <c:pt idx="4">
                  <c:v>8080</c:v>
                </c:pt>
                <c:pt idx="5">
                  <c:v>16976</c:v>
                </c:pt>
                <c:pt idx="6">
                  <c:v>8080</c:v>
                </c:pt>
                <c:pt idx="7">
                  <c:v>16976</c:v>
                </c:pt>
                <c:pt idx="8">
                  <c:v>8080</c:v>
                </c:pt>
              </c:numCache>
            </c:numRef>
          </c:xVal>
          <c:yVal>
            <c:numRef>
              <c:f>Sheet2!$J$16:$J$24</c:f>
              <c:numCache>
                <c:formatCode>General</c:formatCode>
                <c:ptCount val="9"/>
                <c:pt idx="0">
                  <c:v>173818.69899999999</c:v>
                </c:pt>
                <c:pt idx="1">
                  <c:v>4113.53</c:v>
                </c:pt>
                <c:pt idx="2">
                  <c:v>5019.7259999999997</c:v>
                </c:pt>
                <c:pt idx="3">
                  <c:v>15599.387000000001</c:v>
                </c:pt>
                <c:pt idx="4">
                  <c:v>262099.101</c:v>
                </c:pt>
                <c:pt idx="5">
                  <c:v>32998.44</c:v>
                </c:pt>
                <c:pt idx="6">
                  <c:v>549273.64199999999</c:v>
                </c:pt>
                <c:pt idx="7">
                  <c:v>91652.873999999996</c:v>
                </c:pt>
                <c:pt idx="8">
                  <c:v>1418548.4680000001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5E-4DB4-9849-C12E2AEE4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940360"/>
        <c:axId val="625942000"/>
      </c:scatterChart>
      <c:valAx>
        <c:axId val="62594036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Signature</a:t>
                </a:r>
                <a:r>
                  <a:rPr lang="en-US" sz="1800" baseline="0"/>
                  <a:t> Size (bytes)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942000"/>
        <c:crosses val="autoZero"/>
        <c:crossBetween val="midCat"/>
      </c:valAx>
      <c:valAx>
        <c:axId val="6259420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Signing Time </a:t>
                </a:r>
                <a:r>
                  <a:rPr lang="en-US" sz="1800" baseline="0" dirty="0"/>
                  <a:t>(1000s of cycles)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94036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Category 1: Speed - Signatures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KeyGen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Sheet2!$B$2:$B$24</c:f>
              <c:strCache>
                <c:ptCount val="23"/>
                <c:pt idx="0">
                  <c:v>Dilithium1</c:v>
                </c:pt>
                <c:pt idx="1">
                  <c:v>Dilithium1-AES</c:v>
                </c:pt>
                <c:pt idx="2">
                  <c:v>qTesla_I</c:v>
                </c:pt>
                <c:pt idx="3">
                  <c:v>qTesla_I_s</c:v>
                </c:pt>
                <c:pt idx="4">
                  <c:v>Falcon512avx2</c:v>
                </c:pt>
                <c:pt idx="5">
                  <c:v>Falcon512fpu</c:v>
                </c:pt>
                <c:pt idx="6">
                  <c:v>Falcon512int</c:v>
                </c:pt>
                <c:pt idx="7">
                  <c:v>Rainbow_Ia_Classic</c:v>
                </c:pt>
                <c:pt idx="8">
                  <c:v>BlueGeMSS128</c:v>
                </c:pt>
                <c:pt idx="9">
                  <c:v>GeMSS128</c:v>
                </c:pt>
                <c:pt idx="10">
                  <c:v>RedGeMSS128</c:v>
                </c:pt>
                <c:pt idx="11">
                  <c:v>LUOV-8-58-237-chacha</c:v>
                </c:pt>
                <c:pt idx="12">
                  <c:v>LUOV-8-58-237-keccak</c:v>
                </c:pt>
                <c:pt idx="13">
                  <c:v>MQDSS-48</c:v>
                </c:pt>
                <c:pt idx="14">
                  <c:v>Picnic2l1fs-avx2</c:v>
                </c:pt>
                <c:pt idx="15">
                  <c:v>Picnicl1fs-avx2</c:v>
                </c:pt>
                <c:pt idx="16">
                  <c:v>Picnicl1ur-avx2</c:v>
                </c:pt>
                <c:pt idx="17">
                  <c:v>Sphincs-haraka-128f-simple</c:v>
                </c:pt>
                <c:pt idx="18">
                  <c:v>Sphincs-haraka-128s-simple</c:v>
                </c:pt>
                <c:pt idx="19">
                  <c:v>Sphincs-sha256-128f-simple</c:v>
                </c:pt>
                <c:pt idx="20">
                  <c:v>Sphincs-sha256-128s-simple</c:v>
                </c:pt>
                <c:pt idx="21">
                  <c:v>Sphincs-shake256-128f-simple</c:v>
                </c:pt>
                <c:pt idx="22">
                  <c:v>Sphincs-shake256-128s-simple</c:v>
                </c:pt>
              </c:strCache>
            </c:strRef>
          </c:cat>
          <c:val>
            <c:numRef>
              <c:f>Sheet2!$G$2:$G$24</c:f>
              <c:numCache>
                <c:formatCode>General</c:formatCode>
                <c:ptCount val="23"/>
                <c:pt idx="0">
                  <c:v>56.823999999999998</c:v>
                </c:pt>
                <c:pt idx="1">
                  <c:v>35.345999999999997</c:v>
                </c:pt>
                <c:pt idx="2">
                  <c:v>780.274</c:v>
                </c:pt>
                <c:pt idx="3">
                  <c:v>773.32500000000005</c:v>
                </c:pt>
                <c:pt idx="4">
                  <c:v>19225.059000000001</c:v>
                </c:pt>
                <c:pt idx="5">
                  <c:v>18179.898000000001</c:v>
                </c:pt>
                <c:pt idx="6">
                  <c:v>38540.947999999997</c:v>
                </c:pt>
                <c:pt idx="7">
                  <c:v>5641.3829999999998</c:v>
                </c:pt>
                <c:pt idx="8">
                  <c:v>36669.178999999996</c:v>
                </c:pt>
                <c:pt idx="9">
                  <c:v>36949.671000000002</c:v>
                </c:pt>
                <c:pt idx="10">
                  <c:v>35610.964</c:v>
                </c:pt>
                <c:pt idx="11">
                  <c:v>8752.5390000000007</c:v>
                </c:pt>
                <c:pt idx="12">
                  <c:v>10367.045</c:v>
                </c:pt>
                <c:pt idx="13">
                  <c:v>579.83799999999997</c:v>
                </c:pt>
                <c:pt idx="14">
                  <c:v>15.83</c:v>
                </c:pt>
                <c:pt idx="15">
                  <c:v>13.493</c:v>
                </c:pt>
                <c:pt idx="16">
                  <c:v>13.964</c:v>
                </c:pt>
                <c:pt idx="17">
                  <c:v>428.48</c:v>
                </c:pt>
                <c:pt idx="18">
                  <c:v>13576.093999999999</c:v>
                </c:pt>
                <c:pt idx="19">
                  <c:v>996.16099999999994</c:v>
                </c:pt>
                <c:pt idx="20">
                  <c:v>31671.54</c:v>
                </c:pt>
                <c:pt idx="21">
                  <c:v>2782.86</c:v>
                </c:pt>
                <c:pt idx="22">
                  <c:v>88989.695000000007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F-4D8B-9BE5-49D833BF2E3C}"/>
            </c:ext>
          </c:extLst>
        </c:ser>
        <c:ser>
          <c:idx val="1"/>
          <c:order val="1"/>
          <c:tx>
            <c:v>Sign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Sheet2!$B$2:$B$24</c:f>
              <c:strCache>
                <c:ptCount val="23"/>
                <c:pt idx="0">
                  <c:v>Dilithium1</c:v>
                </c:pt>
                <c:pt idx="1">
                  <c:v>Dilithium1-AES</c:v>
                </c:pt>
                <c:pt idx="2">
                  <c:v>qTesla_I</c:v>
                </c:pt>
                <c:pt idx="3">
                  <c:v>qTesla_I_s</c:v>
                </c:pt>
                <c:pt idx="4">
                  <c:v>Falcon512avx2</c:v>
                </c:pt>
                <c:pt idx="5">
                  <c:v>Falcon512fpu</c:v>
                </c:pt>
                <c:pt idx="6">
                  <c:v>Falcon512int</c:v>
                </c:pt>
                <c:pt idx="7">
                  <c:v>Rainbow_Ia_Classic</c:v>
                </c:pt>
                <c:pt idx="8">
                  <c:v>BlueGeMSS128</c:v>
                </c:pt>
                <c:pt idx="9">
                  <c:v>GeMSS128</c:v>
                </c:pt>
                <c:pt idx="10">
                  <c:v>RedGeMSS128</c:v>
                </c:pt>
                <c:pt idx="11">
                  <c:v>LUOV-8-58-237-chacha</c:v>
                </c:pt>
                <c:pt idx="12">
                  <c:v>LUOV-8-58-237-keccak</c:v>
                </c:pt>
                <c:pt idx="13">
                  <c:v>MQDSS-48</c:v>
                </c:pt>
                <c:pt idx="14">
                  <c:v>Picnic2l1fs-avx2</c:v>
                </c:pt>
                <c:pt idx="15">
                  <c:v>Picnicl1fs-avx2</c:v>
                </c:pt>
                <c:pt idx="16">
                  <c:v>Picnicl1ur-avx2</c:v>
                </c:pt>
                <c:pt idx="17">
                  <c:v>Sphincs-haraka-128f-simple</c:v>
                </c:pt>
                <c:pt idx="18">
                  <c:v>Sphincs-haraka-128s-simple</c:v>
                </c:pt>
                <c:pt idx="19">
                  <c:v>Sphincs-sha256-128f-simple</c:v>
                </c:pt>
                <c:pt idx="20">
                  <c:v>Sphincs-sha256-128s-simple</c:v>
                </c:pt>
                <c:pt idx="21">
                  <c:v>Sphincs-shake256-128f-simple</c:v>
                </c:pt>
                <c:pt idx="22">
                  <c:v>Sphincs-shake256-128s-simple</c:v>
                </c:pt>
              </c:strCache>
            </c:strRef>
          </c:cat>
          <c:val>
            <c:numRef>
              <c:f>Sheet2!$J$2:$J$24</c:f>
              <c:numCache>
                <c:formatCode>General</c:formatCode>
                <c:ptCount val="23"/>
                <c:pt idx="0">
                  <c:v>171.114</c:v>
                </c:pt>
                <c:pt idx="1">
                  <c:v>122.247</c:v>
                </c:pt>
                <c:pt idx="2">
                  <c:v>181.12700000000001</c:v>
                </c:pt>
                <c:pt idx="3">
                  <c:v>187.73699999999999</c:v>
                </c:pt>
                <c:pt idx="4">
                  <c:v>653.36500000000001</c:v>
                </c:pt>
                <c:pt idx="5">
                  <c:v>821.20100000000002</c:v>
                </c:pt>
                <c:pt idx="6">
                  <c:v>12074.293</c:v>
                </c:pt>
                <c:pt idx="7">
                  <c:v>61.390999999999998</c:v>
                </c:pt>
                <c:pt idx="8">
                  <c:v>134331.326</c:v>
                </c:pt>
                <c:pt idx="9">
                  <c:v>820642.69900000002</c:v>
                </c:pt>
                <c:pt idx="10">
                  <c:v>3806.0230000000001</c:v>
                </c:pt>
                <c:pt idx="11">
                  <c:v>14014.721</c:v>
                </c:pt>
                <c:pt idx="12">
                  <c:v>15636.084000000001</c:v>
                </c:pt>
                <c:pt idx="13">
                  <c:v>2444.6579999999999</c:v>
                </c:pt>
                <c:pt idx="14">
                  <c:v>173818.69899999999</c:v>
                </c:pt>
                <c:pt idx="15">
                  <c:v>4113.53</c:v>
                </c:pt>
                <c:pt idx="16">
                  <c:v>5019.7259999999997</c:v>
                </c:pt>
                <c:pt idx="17">
                  <c:v>15599.387000000001</c:v>
                </c:pt>
                <c:pt idx="18">
                  <c:v>262099.101</c:v>
                </c:pt>
                <c:pt idx="19">
                  <c:v>32998.44</c:v>
                </c:pt>
                <c:pt idx="20">
                  <c:v>549273.64199999999</c:v>
                </c:pt>
                <c:pt idx="21">
                  <c:v>91652.873999999996</c:v>
                </c:pt>
                <c:pt idx="22">
                  <c:v>1418548.4680000001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F-4D8B-9BE5-49D833BF2E3C}"/>
            </c:ext>
          </c:extLst>
        </c:ser>
        <c:ser>
          <c:idx val="2"/>
          <c:order val="2"/>
          <c:tx>
            <c:v>Verify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Sheet2!$B$2:$B$24</c:f>
              <c:strCache>
                <c:ptCount val="23"/>
                <c:pt idx="0">
                  <c:v>Dilithium1</c:v>
                </c:pt>
                <c:pt idx="1">
                  <c:v>Dilithium1-AES</c:v>
                </c:pt>
                <c:pt idx="2">
                  <c:v>qTesla_I</c:v>
                </c:pt>
                <c:pt idx="3">
                  <c:v>qTesla_I_s</c:v>
                </c:pt>
                <c:pt idx="4">
                  <c:v>Falcon512avx2</c:v>
                </c:pt>
                <c:pt idx="5">
                  <c:v>Falcon512fpu</c:v>
                </c:pt>
                <c:pt idx="6">
                  <c:v>Falcon512int</c:v>
                </c:pt>
                <c:pt idx="7">
                  <c:v>Rainbow_Ia_Classic</c:v>
                </c:pt>
                <c:pt idx="8">
                  <c:v>BlueGeMSS128</c:v>
                </c:pt>
                <c:pt idx="9">
                  <c:v>GeMSS128</c:v>
                </c:pt>
                <c:pt idx="10">
                  <c:v>RedGeMSS128</c:v>
                </c:pt>
                <c:pt idx="11">
                  <c:v>LUOV-8-58-237-chacha</c:v>
                </c:pt>
                <c:pt idx="12">
                  <c:v>LUOV-8-58-237-keccak</c:v>
                </c:pt>
                <c:pt idx="13">
                  <c:v>MQDSS-48</c:v>
                </c:pt>
                <c:pt idx="14">
                  <c:v>Picnic2l1fs-avx2</c:v>
                </c:pt>
                <c:pt idx="15">
                  <c:v>Picnicl1fs-avx2</c:v>
                </c:pt>
                <c:pt idx="16">
                  <c:v>Picnicl1ur-avx2</c:v>
                </c:pt>
                <c:pt idx="17">
                  <c:v>Sphincs-haraka-128f-simple</c:v>
                </c:pt>
                <c:pt idx="18">
                  <c:v>Sphincs-haraka-128s-simple</c:v>
                </c:pt>
                <c:pt idx="19">
                  <c:v>Sphincs-sha256-128f-simple</c:v>
                </c:pt>
                <c:pt idx="20">
                  <c:v>Sphincs-sha256-128s-simple</c:v>
                </c:pt>
                <c:pt idx="21">
                  <c:v>Sphincs-shake256-128f-simple</c:v>
                </c:pt>
                <c:pt idx="22">
                  <c:v>Sphincs-shake256-128s-simple</c:v>
                </c:pt>
              </c:strCache>
            </c:strRef>
          </c:cat>
          <c:val>
            <c:numRef>
              <c:f>Sheet2!$M$2:$M$24</c:f>
              <c:numCache>
                <c:formatCode>General</c:formatCode>
                <c:ptCount val="23"/>
                <c:pt idx="0">
                  <c:v>75.087999999999994</c:v>
                </c:pt>
                <c:pt idx="1">
                  <c:v>57.488</c:v>
                </c:pt>
                <c:pt idx="2">
                  <c:v>58.98</c:v>
                </c:pt>
                <c:pt idx="3">
                  <c:v>59.518999999999998</c:v>
                </c:pt>
                <c:pt idx="4">
                  <c:v>127.249</c:v>
                </c:pt>
                <c:pt idx="5">
                  <c:v>116.158</c:v>
                </c:pt>
                <c:pt idx="6">
                  <c:v>115.16</c:v>
                </c:pt>
                <c:pt idx="7">
                  <c:v>27.524999999999999</c:v>
                </c:pt>
                <c:pt idx="8">
                  <c:v>201.911</c:v>
                </c:pt>
                <c:pt idx="9">
                  <c:v>198.672</c:v>
                </c:pt>
                <c:pt idx="10">
                  <c:v>201.291</c:v>
                </c:pt>
                <c:pt idx="11">
                  <c:v>1465.0319999999999</c:v>
                </c:pt>
                <c:pt idx="12">
                  <c:v>3097.837</c:v>
                </c:pt>
                <c:pt idx="13">
                  <c:v>1676.6790000000001</c:v>
                </c:pt>
                <c:pt idx="14">
                  <c:v>78109.365000000005</c:v>
                </c:pt>
                <c:pt idx="15">
                  <c:v>3360.6010000000001</c:v>
                </c:pt>
                <c:pt idx="16">
                  <c:v>4133.3519999999999</c:v>
                </c:pt>
                <c:pt idx="17">
                  <c:v>781.43200000000002</c:v>
                </c:pt>
                <c:pt idx="18">
                  <c:v>346.64400000000001</c:v>
                </c:pt>
                <c:pt idx="19">
                  <c:v>3964.6309999999999</c:v>
                </c:pt>
                <c:pt idx="20">
                  <c:v>1661.079</c:v>
                </c:pt>
                <c:pt idx="21">
                  <c:v>6464.4390000000003</c:v>
                </c:pt>
                <c:pt idx="22">
                  <c:v>2735.134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0F-4D8B-9BE5-49D833BF2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656376"/>
        <c:axId val="563655720"/>
      </c:barChart>
      <c:catAx>
        <c:axId val="56365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655720"/>
        <c:crosses val="autoZero"/>
        <c:auto val="1"/>
        <c:lblAlgn val="ctr"/>
        <c:lblOffset val="100"/>
        <c:noMultiLvlLbl val="0"/>
      </c:catAx>
      <c:valAx>
        <c:axId val="563655720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Speed</a:t>
                </a:r>
                <a:r>
                  <a:rPr lang="en-US" sz="1800" baseline="0"/>
                  <a:t> (1000s of cycles)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65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Welcome.  Thank you to all the authors, teams, panelists, attendees.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9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include the ones we lacked full security in, and the 3 eliminated for performance reasons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of Mergers + cuts</a:t>
            </a:r>
          </a:p>
          <a:p>
            <a:endParaRPr lang="en-US" dirty="0"/>
          </a:p>
          <a:p>
            <a:r>
              <a:rPr lang="en-US" dirty="0"/>
              <a:t>Hard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9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proceeding in a similar fashion to the 1</a:t>
            </a:r>
            <a:r>
              <a:rPr lang="en-US" baseline="30000" dirty="0"/>
              <a:t>st</a:t>
            </a:r>
            <a:r>
              <a:rPr lang="en-US" dirty="0"/>
              <a:t> round.  </a:t>
            </a:r>
          </a:p>
          <a:p>
            <a:endParaRPr lang="en-US" dirty="0"/>
          </a:p>
          <a:p>
            <a:r>
              <a:rPr lang="en-US" dirty="0"/>
              <a:t>For 3</a:t>
            </a:r>
            <a:r>
              <a:rPr lang="en-US" baseline="30000" dirty="0"/>
              <a:t>rd</a:t>
            </a:r>
            <a:r>
              <a:rPr lang="en-US" dirty="0"/>
              <a:t> round – competing factors.  Not move too fast, nor too slow.  We’re trying to keep all options open.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logarithmic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Disclaimer – These are from the optimized implementations submitted to us.  We know better implementations exist/will exist.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include all the </a:t>
            </a:r>
            <a:r>
              <a:rPr lang="en-US" dirty="0" err="1"/>
              <a:t>Sphincs</a:t>
            </a:r>
            <a:r>
              <a:rPr lang="en-US" dirty="0"/>
              <a:t> implementations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comments offering advice, caution.  Adam said probably not worth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1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mature schemes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We still would prefer MUCH more hardware analysis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The PQC-Hardware-Forum is open, but not used yet [[This is the "primary point in time" that we could encourage kicking off more discussion there..]]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PERFORMANCE: How do the schemes perform on constrained hardware? Do they all "fit"? Are there large changes in performance vs. the software implementations we already have?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SECURITY: Side-channel analysis -- this area is still /mostly/ wide-open. We are listening intently for any work on side-channel attacks and side-channel resilience.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give us: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New side-channel attacks on the concrete candidates, evaluate this in practice!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Theoretical, high-level analysis of how resistant these schemes' hardness assumptions are to side-channel attacks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Practical "side-channel masking" -- either "masked implementations," "re-ordering of algorithms' code to prevent attacks,"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wanted to accept more</a:t>
            </a:r>
          </a:p>
          <a:p>
            <a:r>
              <a:rPr lang="en-US" dirty="0"/>
              <a:t>Thank you for sticking around! We know it’s a long week.  </a:t>
            </a:r>
          </a:p>
          <a:p>
            <a:r>
              <a:rPr lang="en-US" dirty="0"/>
              <a:t>NTS-KEM has slides on our webpage – ask Q’s on the forum</a:t>
            </a:r>
          </a:p>
          <a:p>
            <a:r>
              <a:rPr lang="en-US" dirty="0"/>
              <a:t>Thank Sara – where to get help</a:t>
            </a:r>
          </a:p>
          <a:p>
            <a:endParaRPr lang="en-US" dirty="0"/>
          </a:p>
          <a:p>
            <a:r>
              <a:rPr lang="en-US" dirty="0"/>
              <a:t>Speakers – sign permission to </a:t>
            </a:r>
            <a:r>
              <a:rPr lang="en-US"/>
              <a:t>film form (email)</a:t>
            </a:r>
            <a:endParaRPr lang="en-US" dirty="0"/>
          </a:p>
          <a:p>
            <a:endParaRPr lang="en-US" dirty="0"/>
          </a:p>
          <a:p>
            <a:r>
              <a:rPr lang="en-US" dirty="0"/>
              <a:t>Don’t share the link/google form.  Only for participants.  Will close at the end of the workshop.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say others not doing anything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PQCrypto</a:t>
            </a:r>
            <a:r>
              <a:rPr lang="en-US" dirty="0"/>
              <a:t> this year in Chongqing,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are understood to be preliminary estimates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59114-1628-4746-B688-74BB56D13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8/28/19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8/28/19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8/28/19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8/28/19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8/28/19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8/28/19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8/28/19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8/28/19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8/28/19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ublications/detail/nistir/8240/fina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487/RFC839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rc.nist.gov/CSRC/media/Projects/Stateful-Hash-Based-Signatures/documents/stateful-HBS-misuse-resistance-public-comments-April2019.pdf" TargetMode="External"/><Relationship Id="rId5" Type="http://schemas.openxmlformats.org/officeDocument/2006/relationships/hyperlink" Target="https://csrc.nist.gov/news/2019/stateful-hbs-request-for-public-comments" TargetMode="External"/><Relationship Id="rId4" Type="http://schemas.openxmlformats.org/officeDocument/2006/relationships/hyperlink" Target="https://mailarchive.ietf.org/arch/msg/cfrg/K-BxrBhh_VEL4F32_N1UPfiVlq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qc-comments@nist.gov" TargetMode="External"/><Relationship Id="rId2" Type="http://schemas.openxmlformats.org/officeDocument/2006/relationships/hyperlink" Target="http://www.nist.gov/pqcryp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s680.nist.gov/publication/get_pdf.cfm?pub_id=9015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vlpubs.nist.gov/nistpubs/ir/2016/NIST.IR.8105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Post-Quantum-Cryptography/Round-1-Submiss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events/2018/first-pqc-standardization-confere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Round</a:t>
            </a:r>
            <a:br>
              <a:rPr lang="en-US" dirty="0"/>
            </a:br>
            <a:r>
              <a:rPr lang="en-US" sz="3600" dirty="0"/>
              <a:t>of the NIST PQC Standardization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Dustin Moody</a:t>
            </a:r>
          </a:p>
        </p:txBody>
      </p:sp>
      <p:pic>
        <p:nvPicPr>
          <p:cNvPr id="1026" name="Picture 2" descr="Image result for uc santa barbara">
            <a:extLst>
              <a:ext uri="{FF2B5EF4-FFF2-40B4-BE49-F238E27FC236}">
                <a16:creationId xmlns:a16="http://schemas.microsoft.com/office/drawing/2014/main" id="{5FA0F4AE-9190-4737-8C97-BF7DD0A4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5" y="320487"/>
            <a:ext cx="5572773" cy="28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ist logo">
            <a:extLst>
              <a:ext uri="{FF2B5EF4-FFF2-40B4-BE49-F238E27FC236}">
                <a16:creationId xmlns:a16="http://schemas.microsoft.com/office/drawing/2014/main" id="{77B01F08-EF99-4735-B5EC-8DE1BEDB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20" y="5638800"/>
            <a:ext cx="1957198" cy="8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13AE-EDE4-4F4D-9022-803B74BE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6637"/>
            <a:ext cx="9601200" cy="850162"/>
          </a:xfrm>
        </p:spPr>
        <p:txBody>
          <a:bodyPr/>
          <a:lstStyle/>
          <a:p>
            <a:r>
              <a:rPr lang="en-US" dirty="0"/>
              <a:t>NIST’s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3699-0FEA-4520-8DCE-7417C8A1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600201"/>
            <a:ext cx="9927921" cy="4562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Dec 2017 </a:t>
            </a:r>
            <a:r>
              <a:rPr lang="en-US" dirty="0"/>
              <a:t>– Check submissions for completeness</a:t>
            </a:r>
          </a:p>
          <a:p>
            <a:r>
              <a:rPr lang="en-US" dirty="0">
                <a:solidFill>
                  <a:schemeClr val="accent1"/>
                </a:solidFill>
              </a:rPr>
              <a:t>Jan to Sep 2018 </a:t>
            </a:r>
            <a:r>
              <a:rPr lang="en-US" dirty="0"/>
              <a:t>–  Detailed internal presentations on submissions</a:t>
            </a:r>
          </a:p>
          <a:p>
            <a:r>
              <a:rPr lang="en-US" dirty="0">
                <a:solidFill>
                  <a:schemeClr val="accent1"/>
                </a:solidFill>
              </a:rPr>
              <a:t>Apr 2018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Workshop – submitter’s presentations</a:t>
            </a:r>
          </a:p>
          <a:p>
            <a:r>
              <a:rPr lang="en-US" dirty="0">
                <a:solidFill>
                  <a:schemeClr val="accent1"/>
                </a:solidFill>
              </a:rPr>
              <a:t>Sep to Nov 2018 </a:t>
            </a:r>
            <a:r>
              <a:rPr lang="en-US" dirty="0"/>
              <a:t>– Review and make preliminary decisions</a:t>
            </a:r>
          </a:p>
          <a:p>
            <a:pPr lvl="1"/>
            <a:r>
              <a:rPr lang="en-US" dirty="0"/>
              <a:t>Compare similar type schemes to each other</a:t>
            </a:r>
          </a:p>
          <a:p>
            <a:r>
              <a:rPr lang="en-US" dirty="0">
                <a:solidFill>
                  <a:schemeClr val="accent1"/>
                </a:solidFill>
              </a:rPr>
              <a:t>Dec 2018 </a:t>
            </a:r>
            <a:r>
              <a:rPr lang="en-US" dirty="0"/>
              <a:t>– Final decision and start report (NISTIR 8240)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Very hard decisions</a:t>
            </a:r>
          </a:p>
          <a:p>
            <a:pPr lvl="1"/>
            <a:r>
              <a:rPr lang="en-US" dirty="0">
                <a:hlinkClick r:id="rId3"/>
              </a:rPr>
              <a:t>NISTIR 8240</a:t>
            </a:r>
            <a:r>
              <a:rPr lang="en-US" dirty="0"/>
              <a:t> – Status Report on the 1</a:t>
            </a:r>
            <a:r>
              <a:rPr lang="en-US" baseline="30000" dirty="0"/>
              <a:t>st</a:t>
            </a:r>
            <a:r>
              <a:rPr lang="en-US" dirty="0"/>
              <a:t> Round of the NIST PQC Standardization Process</a:t>
            </a:r>
          </a:p>
          <a:p>
            <a:pPr lvl="2"/>
            <a:r>
              <a:rPr lang="en-US" dirty="0"/>
              <a:t>Report focused on the reasons for moving on</a:t>
            </a:r>
          </a:p>
          <a:p>
            <a:r>
              <a:rPr lang="en-US" dirty="0"/>
              <a:t>Announced 2</a:t>
            </a:r>
            <a:r>
              <a:rPr lang="en-US" baseline="30000" dirty="0"/>
              <a:t>nd</a:t>
            </a:r>
            <a:r>
              <a:rPr lang="en-US" dirty="0"/>
              <a:t> Round candidates – Jan 30, 2019</a:t>
            </a:r>
          </a:p>
        </p:txBody>
      </p:sp>
    </p:spTree>
    <p:extLst>
      <p:ext uri="{BB962C8B-B14F-4D97-AF65-F5344CB8AC3E}">
        <p14:creationId xmlns:p14="http://schemas.microsoft.com/office/powerpoint/2010/main" val="27605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682F-9114-449C-BA3D-54240F4C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64" y="228600"/>
            <a:ext cx="10512862" cy="930274"/>
          </a:xfrm>
        </p:spPr>
        <p:txBody>
          <a:bodyPr/>
          <a:lstStyle/>
          <a:p>
            <a:r>
              <a:rPr lang="en-US" dirty="0"/>
              <a:t>Apples and Oranges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99E0D4-183F-4049-9D1A-D218FA6F1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" y="1371601"/>
            <a:ext cx="11240424" cy="49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CC48-39F2-48EE-8829-60EF2E58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43" y="500247"/>
            <a:ext cx="9601200" cy="562947"/>
          </a:xfrm>
        </p:spPr>
        <p:txBody>
          <a:bodyPr/>
          <a:lstStyle/>
          <a:p>
            <a:r>
              <a:rPr lang="en-US" dirty="0"/>
              <a:t>Biting the Bullet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4758E-A88C-485D-AC9C-AC557BBF3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9" y="428026"/>
            <a:ext cx="2258047" cy="2514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36E19-AC7C-4D8A-B101-91EBC4822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67" y="428026"/>
            <a:ext cx="2485397" cy="188690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89CF3-015E-4230-B2E5-1482FC23D921}"/>
              </a:ext>
            </a:extLst>
          </p:cNvPr>
          <p:cNvCxnSpPr>
            <a:cxnSpLocks/>
          </p:cNvCxnSpPr>
          <p:nvPr/>
        </p:nvCxnSpPr>
        <p:spPr>
          <a:xfrm flipV="1">
            <a:off x="8669208" y="1371478"/>
            <a:ext cx="4707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A01A46-86AE-4C25-8D7E-2EC1C1314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2" y="1441061"/>
            <a:ext cx="2653996" cy="3976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28481-5251-4B06-9966-6CB5F75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38" y="2065902"/>
            <a:ext cx="2478694" cy="1753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34D40-C9A0-4A3B-97DA-28758E95DC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8" y="3251125"/>
            <a:ext cx="2486904" cy="2584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05F60-9342-48F1-BB26-7C37EC7CF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45" y="3862975"/>
            <a:ext cx="2485397" cy="197302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1DC7F7-8488-443A-B7E2-763C16D16A35}"/>
              </a:ext>
            </a:extLst>
          </p:cNvPr>
          <p:cNvCxnSpPr>
            <a:cxnSpLocks/>
          </p:cNvCxnSpPr>
          <p:nvPr/>
        </p:nvCxnSpPr>
        <p:spPr>
          <a:xfrm flipV="1">
            <a:off x="8841130" y="4672191"/>
            <a:ext cx="4707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1E014-805C-46E0-99CC-12660C59D2B0}"/>
              </a:ext>
            </a:extLst>
          </p:cNvPr>
          <p:cNvCxnSpPr>
            <a:cxnSpLocks/>
          </p:cNvCxnSpPr>
          <p:nvPr/>
        </p:nvCxnSpPr>
        <p:spPr>
          <a:xfrm flipV="1">
            <a:off x="2930159" y="2942840"/>
            <a:ext cx="4707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3B5-28F5-4DC2-A2CA-67C9253E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359"/>
            <a:ext cx="9601200" cy="1142385"/>
          </a:xfrm>
        </p:spPr>
        <p:txBody>
          <a:bodyPr/>
          <a:lstStyle/>
          <a:p>
            <a:r>
              <a:rPr lang="en-US" dirty="0"/>
              <a:t>The Second Round (and beyond)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8217-AA93-4DA5-8657-CFFE1444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8329"/>
            <a:ext cx="9845352" cy="4112871"/>
          </a:xfrm>
        </p:spPr>
        <p:txBody>
          <a:bodyPr>
            <a:normAutofit/>
          </a:bodyPr>
          <a:lstStyle/>
          <a:p>
            <a:r>
              <a:rPr lang="en-US" dirty="0"/>
              <a:t>NIST is still open to mergers</a:t>
            </a:r>
          </a:p>
          <a:p>
            <a:r>
              <a:rPr lang="en-US" dirty="0"/>
              <a:t>Only need new IP statements if new team members have joined, or if IP status has changed</a:t>
            </a:r>
          </a:p>
          <a:p>
            <a:pPr lvl="1"/>
            <a:r>
              <a:rPr lang="en-US" dirty="0"/>
              <a:t>Later on in process, IP concerns may play a larger role in our decisions</a:t>
            </a:r>
          </a:p>
          <a:p>
            <a:pPr lvl="1"/>
            <a:endParaRPr lang="en-US" dirty="0"/>
          </a:p>
          <a:p>
            <a:r>
              <a:rPr lang="en-US" dirty="0"/>
              <a:t>The 2nd Round will take 12-18 months, after which we expect to have a 3</a:t>
            </a:r>
            <a:r>
              <a:rPr lang="en-US" baseline="30000" dirty="0"/>
              <a:t>rd</a:t>
            </a:r>
            <a:r>
              <a:rPr lang="en-US" dirty="0"/>
              <a:t> Round</a:t>
            </a:r>
          </a:p>
          <a:p>
            <a:endParaRPr lang="en-US" dirty="0"/>
          </a:p>
          <a:p>
            <a:r>
              <a:rPr lang="en-US" dirty="0"/>
              <a:t>Overall timeline: we still expect draft standards around 2022ish</a:t>
            </a:r>
          </a:p>
          <a:p>
            <a:pPr lvl="1"/>
            <a:r>
              <a:rPr lang="en-US" dirty="0"/>
              <a:t>(but reserve the right to change this!)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90F-48BD-4D9F-8176-FA8C0DBF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2385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7A0D2-B9D0-452A-A779-A9CB807A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62583"/>
            <a:ext cx="9601200" cy="42286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internal numbers, based on implementations sent to us</a:t>
            </a:r>
          </a:p>
          <a:p>
            <a:pPr lvl="1"/>
            <a:r>
              <a:rPr lang="en-US" dirty="0"/>
              <a:t>We strongly prefer code that is constant time</a:t>
            </a:r>
          </a:p>
          <a:p>
            <a:pPr lvl="1"/>
            <a:endParaRPr lang="en-US" dirty="0"/>
          </a:p>
          <a:p>
            <a:r>
              <a:rPr lang="en-US" dirty="0"/>
              <a:t>Performance will play a larger role in the 2</a:t>
            </a:r>
            <a:r>
              <a:rPr lang="en-US" baseline="30000" dirty="0"/>
              <a:t>nd</a:t>
            </a:r>
            <a:r>
              <a:rPr lang="en-US" dirty="0"/>
              <a:t> Round</a:t>
            </a:r>
          </a:p>
          <a:p>
            <a:pPr lvl="1"/>
            <a:r>
              <a:rPr lang="en-US" dirty="0"/>
              <a:t>We encourage benchmarking on a variety of platforms</a:t>
            </a:r>
          </a:p>
          <a:p>
            <a:pPr lvl="1"/>
            <a:r>
              <a:rPr lang="en-US" dirty="0"/>
              <a:t>We are looking for mature schemes – beyond just proof of concept</a:t>
            </a:r>
          </a:p>
          <a:p>
            <a:endParaRPr lang="en-US" dirty="0"/>
          </a:p>
          <a:p>
            <a:r>
              <a:rPr lang="en-US" dirty="0"/>
              <a:t>Implementations can always be updated</a:t>
            </a:r>
          </a:p>
          <a:p>
            <a:pPr lvl="1"/>
            <a:r>
              <a:rPr lang="en-US" dirty="0"/>
              <a:t>We won’t change the implementations on our Round 2 webpage</a:t>
            </a:r>
          </a:p>
          <a:p>
            <a:pPr lvl="1"/>
            <a:r>
              <a:rPr lang="en-US" dirty="0"/>
              <a:t>Teams should feel free to advertise results on the pqc-forum, and on their own websites</a:t>
            </a:r>
          </a:p>
        </p:txBody>
      </p:sp>
    </p:spTree>
    <p:extLst>
      <p:ext uri="{BB962C8B-B14F-4D97-AF65-F5344CB8AC3E}">
        <p14:creationId xmlns:p14="http://schemas.microsoft.com/office/powerpoint/2010/main" val="26485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76AF7C-EA5F-4E51-AC0B-0E09DFCA0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172079"/>
              </p:ext>
            </p:extLst>
          </p:nvPr>
        </p:nvGraphicFramePr>
        <p:xfrm>
          <a:off x="575634" y="277792"/>
          <a:ext cx="11040731" cy="630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9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EBB441-4892-4D07-8F4F-2911424C1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569951"/>
              </p:ext>
            </p:extLst>
          </p:nvPr>
        </p:nvGraphicFramePr>
        <p:xfrm>
          <a:off x="1104638" y="299495"/>
          <a:ext cx="9982724" cy="625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3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8B5EFC-16FF-42DE-99E4-86D1E3FE7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444466"/>
              </p:ext>
            </p:extLst>
          </p:nvPr>
        </p:nvGraphicFramePr>
        <p:xfrm>
          <a:off x="242888" y="193861"/>
          <a:ext cx="11644312" cy="647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6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C6DBEE-380E-49E4-A7FB-828D701D3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44852"/>
              </p:ext>
            </p:extLst>
          </p:nvPr>
        </p:nvGraphicFramePr>
        <p:xfrm>
          <a:off x="1003139" y="373283"/>
          <a:ext cx="10185722" cy="611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35782C-35D4-479B-AC9C-8851872BD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67963"/>
              </p:ext>
            </p:extLst>
          </p:nvPr>
        </p:nvGraphicFramePr>
        <p:xfrm>
          <a:off x="1061013" y="408008"/>
          <a:ext cx="10069973" cy="604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86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3380-2EEB-4270-B003-9862913A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289086"/>
            <a:ext cx="9601200" cy="832578"/>
          </a:xfrm>
        </p:spPr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NIST PQC Standardization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B33C-EA02-400C-B2B1-F226B4B4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76" y="1364569"/>
            <a:ext cx="6775235" cy="4399904"/>
          </a:xfrm>
        </p:spPr>
        <p:txBody>
          <a:bodyPr/>
          <a:lstStyle/>
          <a:p>
            <a:r>
              <a:rPr lang="en-US" dirty="0"/>
              <a:t>Over 250 people registered</a:t>
            </a:r>
          </a:p>
          <a:p>
            <a:r>
              <a:rPr lang="en-US" dirty="0"/>
              <a:t>(almost) All of the Round 2 teams will give an update</a:t>
            </a:r>
          </a:p>
          <a:p>
            <a:r>
              <a:rPr lang="en-US" dirty="0"/>
              <a:t>17 papers to be presented out of 43 submitted</a:t>
            </a:r>
          </a:p>
          <a:p>
            <a:r>
              <a:rPr lang="en-US" dirty="0"/>
              <a:t>An Industry Panel later today</a:t>
            </a:r>
          </a:p>
          <a:p>
            <a:r>
              <a:rPr lang="en-US" dirty="0"/>
              <a:t>Final session – Next Steps/Open Problems</a:t>
            </a:r>
          </a:p>
          <a:p>
            <a:pPr lvl="1"/>
            <a:r>
              <a:rPr lang="en-US" dirty="0"/>
              <a:t>Please answer the questions sent to you / scan the QR code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59519-6063-4EAC-B1E6-74C54ED2D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0" t="9641" r="37692" b="5231"/>
          <a:stretch/>
        </p:blipFill>
        <p:spPr>
          <a:xfrm>
            <a:off x="7990920" y="1336432"/>
            <a:ext cx="3811874" cy="4558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FCF75-A1E2-4C31-B83B-FAFC15BA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186" y="4065562"/>
            <a:ext cx="2058279" cy="20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DB4D51-E36A-4671-A933-E7D5A1E4D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593049"/>
              </p:ext>
            </p:extLst>
          </p:nvPr>
        </p:nvGraphicFramePr>
        <p:xfrm>
          <a:off x="585787" y="326171"/>
          <a:ext cx="11020426" cy="620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9876-0DB8-4428-BA17-030AD329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8187"/>
            <a:ext cx="9601200" cy="1142385"/>
          </a:xfrm>
        </p:spPr>
        <p:txBody>
          <a:bodyPr/>
          <a:lstStyle/>
          <a:p>
            <a:r>
              <a:rPr lang="en-US" dirty="0"/>
              <a:t>Stateful Hash-based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CF34-0844-488B-A006-4D919AF3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2031"/>
            <a:ext cx="9601200" cy="41591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NIST plans to approve stateful hash-based signatures</a:t>
            </a:r>
          </a:p>
          <a:p>
            <a:pPr lvl="1"/>
            <a:r>
              <a:rPr lang="en-US" dirty="0"/>
              <a:t>1) XMSS, specified in </a:t>
            </a:r>
            <a:r>
              <a:rPr lang="en-US">
                <a:hlinkClick r:id="rId3"/>
              </a:rPr>
              <a:t>RFC 8391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2) LMS, specified in </a:t>
            </a:r>
            <a:r>
              <a:rPr lang="en-US" dirty="0">
                <a:hlinkClick r:id="rId4"/>
              </a:rPr>
              <a:t>RFC 8554</a:t>
            </a:r>
            <a:endParaRPr lang="en-US" dirty="0"/>
          </a:p>
          <a:p>
            <a:pPr lvl="2"/>
            <a:r>
              <a:rPr lang="en-US" dirty="0"/>
              <a:t>Will include their multi-tree variants, XMSS^MT and HSS</a:t>
            </a:r>
          </a:p>
          <a:p>
            <a:r>
              <a:rPr lang="en-US" dirty="0"/>
              <a:t>In Feb 2019, NIST issued a </a:t>
            </a:r>
            <a:r>
              <a:rPr lang="en-US" dirty="0">
                <a:hlinkClick r:id="rId5"/>
              </a:rPr>
              <a:t>request for public input</a:t>
            </a:r>
            <a:r>
              <a:rPr lang="en-US" dirty="0"/>
              <a:t> on how to mitigate the potential misuse of stateful HBS schemes.  </a:t>
            </a:r>
          </a:p>
          <a:p>
            <a:pPr lvl="1"/>
            <a:r>
              <a:rPr lang="en-US" dirty="0"/>
              <a:t>See comments received </a:t>
            </a:r>
            <a:r>
              <a:rPr lang="en-US" dirty="0">
                <a:hlinkClick r:id="rId6"/>
              </a:rPr>
              <a:t>here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Will recommend HBS schemes limited to scenarios in which a digital signature scheme needs to be deployed soon, but where risks of accidental one-time key reuse can be minimized</a:t>
            </a:r>
          </a:p>
          <a:p>
            <a:endParaRPr lang="en-US" dirty="0"/>
          </a:p>
          <a:p>
            <a:r>
              <a:rPr lang="en-US" dirty="0"/>
              <a:t>NIST expects to have a draft Special Publication (SP) published by the end of 2019</a:t>
            </a:r>
          </a:p>
        </p:txBody>
      </p:sp>
    </p:spTree>
    <p:extLst>
      <p:ext uri="{BB962C8B-B14F-4D97-AF65-F5344CB8AC3E}">
        <p14:creationId xmlns:p14="http://schemas.microsoft.com/office/powerpoint/2010/main" val="269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72A0-A0F9-43FF-9C3F-F44DC92A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9601200" cy="748172"/>
          </a:xfrm>
        </p:spPr>
        <p:txBody>
          <a:bodyPr/>
          <a:lstStyle/>
          <a:p>
            <a:r>
              <a:rPr lang="en-US" dirty="0"/>
              <a:t>What NIST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EEC6-CB00-4F2E-8C90-252D83B4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69" y="1378635"/>
            <a:ext cx="7052405" cy="5114240"/>
          </a:xfrm>
        </p:spPr>
        <p:txBody>
          <a:bodyPr>
            <a:normAutofit/>
          </a:bodyPr>
          <a:lstStyle/>
          <a:p>
            <a:r>
              <a:rPr lang="en-US" dirty="0"/>
              <a:t>Performance (</a:t>
            </a:r>
            <a:r>
              <a:rPr lang="en-US" dirty="0" err="1"/>
              <a:t>hardware+software</a:t>
            </a:r>
            <a:r>
              <a:rPr lang="en-US" dirty="0"/>
              <a:t>) will play more of a role</a:t>
            </a:r>
          </a:p>
          <a:p>
            <a:pPr lvl="1"/>
            <a:r>
              <a:rPr lang="en-US" dirty="0"/>
              <a:t>More benchmarks</a:t>
            </a:r>
          </a:p>
          <a:p>
            <a:pPr lvl="1"/>
            <a:r>
              <a:rPr lang="en-US" dirty="0"/>
              <a:t>For hardware, NIST asks to focus on Cortex M4 (with all options) and Artix-7</a:t>
            </a:r>
          </a:p>
          <a:p>
            <a:pPr lvl="2"/>
            <a:r>
              <a:rPr lang="en-US" dirty="0"/>
              <a:t>pqc-hardware-forum</a:t>
            </a:r>
          </a:p>
          <a:p>
            <a:pPr lvl="1"/>
            <a:r>
              <a:rPr lang="en-US" dirty="0"/>
              <a:t>How do schemes perform on constrained devices?</a:t>
            </a:r>
          </a:p>
          <a:p>
            <a:pPr lvl="1"/>
            <a:r>
              <a:rPr lang="en-US" dirty="0"/>
              <a:t>Side-channel analysis (concrete attacks, protection,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Continued research and analysis on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of the 2</a:t>
            </a:r>
            <a:r>
              <a:rPr lang="en-US" baseline="30000" dirty="0"/>
              <a:t>nd</a:t>
            </a:r>
            <a:r>
              <a:rPr lang="en-US" dirty="0"/>
              <a:t> round candidates</a:t>
            </a:r>
          </a:p>
          <a:p>
            <a:endParaRPr lang="en-US" dirty="0"/>
          </a:p>
          <a:p>
            <a:r>
              <a:rPr lang="en-US" dirty="0"/>
              <a:t>See how submissions fit into applications/</a:t>
            </a:r>
            <a:r>
              <a:rPr lang="en-US" dirty="0" err="1"/>
              <a:t>procotols</a:t>
            </a:r>
            <a:r>
              <a:rPr lang="en-US" dirty="0"/>
              <a:t>.  Any constraints?</a:t>
            </a:r>
          </a:p>
        </p:txBody>
      </p:sp>
      <p:pic>
        <p:nvPicPr>
          <p:cNvPr id="4" name="Picture 2" descr="Image result for i want you">
            <a:extLst>
              <a:ext uri="{FF2B5EF4-FFF2-40B4-BE49-F238E27FC236}">
                <a16:creationId xmlns:a16="http://schemas.microsoft.com/office/drawing/2014/main" id="{301147F6-370A-4BC3-BE79-5F375058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30" y="1620931"/>
            <a:ext cx="3806053" cy="31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5415-4CFF-4667-950B-0128EC99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746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198E-7090-4701-B92C-CE836D7F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524000"/>
            <a:ext cx="47807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Round 2 is ongoing….</a:t>
            </a:r>
          </a:p>
          <a:p>
            <a:pPr lvl="1"/>
            <a:r>
              <a:rPr lang="en-US" dirty="0"/>
              <a:t>26 candidate algorithms                            (17 encryption/KEM, 9 signatures)</a:t>
            </a:r>
          </a:p>
          <a:p>
            <a:pPr lvl="1"/>
            <a:endParaRPr lang="en-US" dirty="0"/>
          </a:p>
          <a:p>
            <a:r>
              <a:rPr lang="en-US" dirty="0"/>
              <a:t>We will continue to work in an </a:t>
            </a:r>
            <a:r>
              <a:rPr lang="en-US" dirty="0">
                <a:solidFill>
                  <a:srgbClr val="FF0000"/>
                </a:solidFill>
              </a:rPr>
              <a:t>open and transparent </a:t>
            </a:r>
            <a:r>
              <a:rPr lang="en-US" dirty="0"/>
              <a:t>manner with the crypto community for PQC standards</a:t>
            </a:r>
          </a:p>
          <a:p>
            <a:endParaRPr lang="en-US" dirty="0"/>
          </a:p>
          <a:p>
            <a:r>
              <a:rPr lang="en-US" dirty="0"/>
              <a:t>Check out: </a:t>
            </a:r>
            <a:r>
              <a:rPr lang="en-US" dirty="0">
                <a:hlinkClick r:id="rId2"/>
              </a:rPr>
              <a:t>www.nist.gov/pqcrypto</a:t>
            </a:r>
            <a:endParaRPr lang="en-US" dirty="0"/>
          </a:p>
          <a:p>
            <a:pPr lvl="1"/>
            <a:r>
              <a:rPr lang="en-US" dirty="0"/>
              <a:t>Sign up for the </a:t>
            </a:r>
            <a:r>
              <a:rPr lang="en-US" dirty="0" err="1"/>
              <a:t>pqc</a:t>
            </a:r>
            <a:r>
              <a:rPr lang="en-US" dirty="0"/>
              <a:t>-forum</a:t>
            </a:r>
          </a:p>
          <a:p>
            <a:pPr lvl="1"/>
            <a:endParaRPr lang="en-US" dirty="0"/>
          </a:p>
          <a:p>
            <a:r>
              <a:rPr lang="en-US" dirty="0"/>
              <a:t>Talk to us: </a:t>
            </a:r>
            <a:r>
              <a:rPr lang="en-US" dirty="0">
                <a:hlinkClick r:id="rId3"/>
              </a:rPr>
              <a:t>pqc-comments@nist.gov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long windy road">
            <a:extLst>
              <a:ext uri="{FF2B5EF4-FFF2-40B4-BE49-F238E27FC236}">
                <a16:creationId xmlns:a16="http://schemas.microsoft.com/office/drawing/2014/main" id="{7A4ECF55-E250-40F7-A6D9-4B4B2955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62" y="1524000"/>
            <a:ext cx="4554086" cy="25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10A6-C6FD-47FC-9F42-C82110F4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292837"/>
            <a:ext cx="9601200" cy="918547"/>
          </a:xfrm>
        </p:spPr>
        <p:txBody>
          <a:bodyPr/>
          <a:lstStyle/>
          <a:p>
            <a:r>
              <a:rPr lang="en-US" dirty="0"/>
              <a:t>How we got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C8DB-64C9-4148-8C06-38A49E5B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4" y="1642533"/>
            <a:ext cx="6467604" cy="4148667"/>
          </a:xfrm>
        </p:spPr>
        <p:txBody>
          <a:bodyPr>
            <a:normAutofit/>
          </a:bodyPr>
          <a:lstStyle/>
          <a:p>
            <a:r>
              <a:rPr lang="en-US" dirty="0"/>
              <a:t>NIST’s public-key crypto standards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FIPS 186</a:t>
            </a:r>
            <a:r>
              <a:rPr lang="en-US" dirty="0"/>
              <a:t>, The Digital Signature Standard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SP 800-56 A/B</a:t>
            </a:r>
            <a:r>
              <a:rPr lang="en-US" dirty="0"/>
              <a:t>, Recommendation for Pair-Wise Key Establishment Schemes Using Discrete Logarithm/Integer Factorization Cryptography</a:t>
            </a:r>
          </a:p>
          <a:p>
            <a:endParaRPr lang="en-US" dirty="0"/>
          </a:p>
          <a:p>
            <a:r>
              <a:rPr lang="en-US" dirty="0"/>
              <a:t>Quantum computers and Shor’s Algorithm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FC34D-39CC-47FF-B935-4896FA2A5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24" y="1098343"/>
            <a:ext cx="4843396" cy="46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10A6-C6FD-47FC-9F42-C82110F4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266787"/>
            <a:ext cx="9601200" cy="546014"/>
          </a:xfrm>
        </p:spPr>
        <p:txBody>
          <a:bodyPr/>
          <a:lstStyle/>
          <a:p>
            <a:r>
              <a:rPr lang="en-US" dirty="0"/>
              <a:t>How we got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C8DB-64C9-4148-8C06-38A49E5B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999067"/>
            <a:ext cx="10955866" cy="5300133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accent3"/>
                </a:solidFill>
              </a:rPr>
              <a:t>2006</a:t>
            </a:r>
            <a:r>
              <a:rPr lang="en-US" sz="2300" dirty="0"/>
              <a:t> – 1</a:t>
            </a:r>
            <a:r>
              <a:rPr lang="en-US" sz="2300" baseline="30000" dirty="0"/>
              <a:t>st</a:t>
            </a:r>
            <a:r>
              <a:rPr lang="en-US" sz="2300" dirty="0"/>
              <a:t> </a:t>
            </a:r>
            <a:r>
              <a:rPr lang="en-US" sz="2300" dirty="0" err="1"/>
              <a:t>PQCrypto</a:t>
            </a:r>
            <a:r>
              <a:rPr lang="en-US" sz="2300" dirty="0"/>
              <a:t> conference in Leuven, Belgium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2009</a:t>
            </a:r>
            <a:r>
              <a:rPr lang="en-US" sz="2300" dirty="0"/>
              <a:t> –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NIST PQC survey </a:t>
            </a:r>
            <a:r>
              <a:rPr lang="en-US" sz="23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Quantum Resistant Public Key Cryptography: A Survey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[Perlner, Cooper]</a:t>
            </a:r>
          </a:p>
          <a:p>
            <a:r>
              <a:rPr lang="en-US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– NIST begins PQC project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Apr 2015</a:t>
            </a:r>
            <a:r>
              <a:rPr lang="en-US" sz="2300" dirty="0"/>
              <a:t> – NIST Workshop on Cybersecurity in a Post-Quantum World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Aug 2015</a:t>
            </a:r>
            <a:r>
              <a:rPr lang="en-US" sz="2300" dirty="0"/>
              <a:t> – NSA announcement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Feb 2016</a:t>
            </a:r>
            <a:r>
              <a:rPr lang="en-US" sz="2300" dirty="0"/>
              <a:t> – NIST Report on PQC (</a:t>
            </a:r>
            <a:r>
              <a:rPr lang="en-US" sz="23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8105</a:t>
            </a:r>
            <a:r>
              <a:rPr lang="en-US" sz="2300" dirty="0"/>
              <a:t>)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Feb 2016</a:t>
            </a:r>
            <a:r>
              <a:rPr lang="en-US" sz="2300" dirty="0"/>
              <a:t> – NIST announcement of “competition-like process” at </a:t>
            </a:r>
            <a:r>
              <a:rPr lang="en-US" sz="2300" dirty="0" err="1"/>
              <a:t>PQCrypto</a:t>
            </a:r>
            <a:r>
              <a:rPr lang="en-US" sz="2300" dirty="0"/>
              <a:t> in Japan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Dec 2016</a:t>
            </a:r>
            <a:r>
              <a:rPr lang="en-US" sz="2300" dirty="0"/>
              <a:t> – Final requirements and evaluation criteria published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Nov 2017</a:t>
            </a:r>
            <a:r>
              <a:rPr lang="en-US" sz="2300" dirty="0"/>
              <a:t> – Deadline for Submissions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Dec 2017</a:t>
            </a:r>
            <a:r>
              <a:rPr lang="en-US" sz="2300" dirty="0"/>
              <a:t> – Round 1 begins – 69 candidates accepted as “complete and proper”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Apr 2018</a:t>
            </a:r>
            <a:r>
              <a:rPr lang="en-US" sz="2300" dirty="0"/>
              <a:t> – 1</a:t>
            </a:r>
            <a:r>
              <a:rPr lang="en-US" sz="2300" baseline="30000" dirty="0"/>
              <a:t>st</a:t>
            </a:r>
            <a:r>
              <a:rPr lang="en-US" sz="2300" dirty="0"/>
              <a:t> NIST PQC Standardization Workshop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Jan 2019</a:t>
            </a:r>
            <a:r>
              <a:rPr lang="en-US" sz="2300" dirty="0"/>
              <a:t> – Round 2 candidates announced</a:t>
            </a:r>
          </a:p>
          <a:p>
            <a:r>
              <a:rPr lang="en-US" sz="2300" dirty="0">
                <a:solidFill>
                  <a:schemeClr val="accent3"/>
                </a:solidFill>
              </a:rPr>
              <a:t>Aug 2019</a:t>
            </a:r>
            <a:r>
              <a:rPr lang="en-US" sz="2300" dirty="0"/>
              <a:t> – </a:t>
            </a:r>
            <a:r>
              <a:rPr lang="en-US" sz="2300" dirty="0">
                <a:solidFill>
                  <a:schemeClr val="accent6"/>
                </a:solidFill>
              </a:rPr>
              <a:t>2</a:t>
            </a:r>
            <a:r>
              <a:rPr lang="en-US" sz="2300" baseline="30000" dirty="0">
                <a:solidFill>
                  <a:schemeClr val="accent6"/>
                </a:solidFill>
              </a:rPr>
              <a:t>nd</a:t>
            </a:r>
            <a:r>
              <a:rPr lang="en-US" sz="2300" dirty="0">
                <a:solidFill>
                  <a:schemeClr val="accent6"/>
                </a:solidFill>
              </a:rPr>
              <a:t> NIST PQC Standardization Workshop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A085-68F6-4E30-B8CC-BB399ED0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4577"/>
            <a:ext cx="9601200" cy="932224"/>
          </a:xfrm>
        </p:spPr>
        <p:txBody>
          <a:bodyPr/>
          <a:lstStyle/>
          <a:p>
            <a:r>
              <a:rPr lang="en-US" dirty="0"/>
              <a:t>The “Competition”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2739-3687-4FE8-B331-4E1DB747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9627"/>
            <a:ext cx="9601200" cy="4331677"/>
          </a:xfrm>
        </p:spPr>
        <p:txBody>
          <a:bodyPr>
            <a:normAutofit/>
          </a:bodyPr>
          <a:lstStyle/>
          <a:p>
            <a:r>
              <a:rPr lang="en-US" dirty="0"/>
              <a:t>Scope: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Digital Signatures</a:t>
            </a:r>
          </a:p>
          <a:p>
            <a:pPr lvl="2"/>
            <a:r>
              <a:rPr lang="en-US" dirty="0"/>
              <a:t>EUF-CMA up to 2</a:t>
            </a:r>
            <a:r>
              <a:rPr lang="en-US" baseline="30000" dirty="0"/>
              <a:t>64</a:t>
            </a:r>
            <a:r>
              <a:rPr lang="en-US" dirty="0"/>
              <a:t> signature queries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3"/>
                </a:solidFill>
              </a:rPr>
              <a:t>Public-key Encryption / Key-Encapsulation Mechanisms </a:t>
            </a:r>
            <a:r>
              <a:rPr lang="en-US" dirty="0"/>
              <a:t>(KEMs)</a:t>
            </a:r>
          </a:p>
          <a:p>
            <a:pPr lvl="2"/>
            <a:r>
              <a:rPr lang="en-US" dirty="0"/>
              <a:t>IND-CCA up to 2</a:t>
            </a:r>
            <a:r>
              <a:rPr lang="en-US" baseline="30000" dirty="0"/>
              <a:t>64 </a:t>
            </a:r>
            <a:r>
              <a:rPr lang="en-US" dirty="0"/>
              <a:t>decryption/decapsulation queries</a:t>
            </a:r>
          </a:p>
          <a:p>
            <a:pPr lvl="2"/>
            <a:r>
              <a:rPr lang="en-US" dirty="0"/>
              <a:t>IND-CPA option</a:t>
            </a:r>
          </a:p>
          <a:p>
            <a:r>
              <a:rPr lang="en-US" dirty="0"/>
              <a:t>Open and transparent process</a:t>
            </a:r>
          </a:p>
          <a:p>
            <a:r>
              <a:rPr lang="en-US" dirty="0"/>
              <a:t>Unlike previous AES and SHA-3 competitions, there will not be a single “winner”</a:t>
            </a:r>
          </a:p>
        </p:txBody>
      </p:sp>
    </p:spTree>
    <p:extLst>
      <p:ext uri="{BB962C8B-B14F-4D97-AF65-F5344CB8AC3E}">
        <p14:creationId xmlns:p14="http://schemas.microsoft.com/office/powerpoint/2010/main" val="1598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C7E0-B121-41C9-BC29-2206B226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173042"/>
            <a:ext cx="10512862" cy="811703"/>
          </a:xfrm>
        </p:spPr>
        <p:txBody>
          <a:bodyPr/>
          <a:lstStyle/>
          <a:p>
            <a:r>
              <a:rPr lang="en-US"/>
              <a:t>Evaluation Criteria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83B7-BDE2-4A52-8334-A7FF17E5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95" y="1048789"/>
            <a:ext cx="11477810" cy="55202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Security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against both classical and quantum attacks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NIST asked submitters to focus on levels 1,2, and 3.  </a:t>
            </a:r>
            <a:r>
              <a:rPr lang="en-US" sz="1799" dirty="0"/>
              <a:t>(Levels 4 and 5 are for very high security)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Performance</a:t>
            </a:r>
            <a:r>
              <a:rPr lang="en-US" dirty="0"/>
              <a:t> – measured on various classical platforms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Other properties</a:t>
            </a:r>
            <a:r>
              <a:rPr lang="en-US" dirty="0"/>
              <a:t>: Drop-in replacements, Perfect forward secrecy, Resistance to side-channel attacks, Simplicity and flexibility, Misuse resistance,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D7ED7E-15DA-472A-8098-D9FAE08BC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04991"/>
              </p:ext>
            </p:extLst>
          </p:nvPr>
        </p:nvGraphicFramePr>
        <p:xfrm>
          <a:off x="2265102" y="1585036"/>
          <a:ext cx="8121653" cy="222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64">
                  <a:extLst>
                    <a:ext uri="{9D8B030D-6E8A-4147-A177-3AD203B41FA5}">
                      <a16:colId xmlns:a16="http://schemas.microsoft.com/office/drawing/2014/main" val="453178185"/>
                    </a:ext>
                  </a:extLst>
                </a:gridCol>
                <a:gridCol w="7283889">
                  <a:extLst>
                    <a:ext uri="{9D8B030D-6E8A-4147-A177-3AD203B41FA5}">
                      <a16:colId xmlns:a16="http://schemas.microsoft.com/office/drawing/2014/main" val="4028195574"/>
                    </a:ext>
                  </a:extLst>
                </a:gridCol>
              </a:tblGrid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Level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Security</a:t>
                      </a:r>
                      <a:r>
                        <a:rPr lang="en-US" sz="1600" baseline="0"/>
                        <a:t> Description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270265095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At</a:t>
                      </a:r>
                      <a:r>
                        <a:rPr lang="en-US" sz="1600" baseline="0"/>
                        <a:t> least as hard to break as AES128   (exhaustive key search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473665551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At least as hard to break as SHA256   (collision search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582847432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III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At</a:t>
                      </a:r>
                      <a:r>
                        <a:rPr lang="en-US" sz="1600" baseline="0"/>
                        <a:t> least as hard to break as AES192    (exhaustive key search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842454230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IV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At least as hard to break as SHA384    (collision search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846589921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At</a:t>
                      </a:r>
                      <a:r>
                        <a:rPr lang="en-US" sz="1600" baseline="0" dirty="0"/>
                        <a:t> least as hard to break as AES256    (exhaustive key search)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412715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DCCB-F22C-483D-8562-DD1407EB76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7" y="499532"/>
            <a:ext cx="9601200" cy="784225"/>
          </a:xfrm>
        </p:spPr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Round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6410-885B-4AFA-837B-91E5D583A6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787" y="1486958"/>
            <a:ext cx="10512425" cy="4351338"/>
          </a:xfrm>
        </p:spPr>
        <p:txBody>
          <a:bodyPr/>
          <a:lstStyle/>
          <a:p>
            <a:r>
              <a:rPr lang="en-US" dirty="0"/>
              <a:t>82 submissions received. </a:t>
            </a:r>
          </a:p>
          <a:p>
            <a:r>
              <a:rPr lang="en-US" sz="2800" dirty="0">
                <a:hlinkClick r:id="rId3"/>
              </a:rPr>
              <a:t>69 accepted </a:t>
            </a:r>
            <a:r>
              <a:rPr lang="en-US" sz="2800" dirty="0"/>
              <a:t>as “complete and proper”   (5 withdrew)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1D6C77-BECA-4491-9587-62888BB86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47540"/>
              </p:ext>
            </p:extLst>
          </p:nvPr>
        </p:nvGraphicFramePr>
        <p:xfrm>
          <a:off x="1744133" y="2677585"/>
          <a:ext cx="8026401" cy="33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KEM/Encryption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Lattice-based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Code-based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Multi-variate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Symmetric-based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DCCB-F22C-483D-8562-DD1407EB76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7" y="499532"/>
            <a:ext cx="9601200" cy="7842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trike="sngStrike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Round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Round Candidates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1D6C77-BECA-4491-9587-62888BB86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044008"/>
              </p:ext>
            </p:extLst>
          </p:nvPr>
        </p:nvGraphicFramePr>
        <p:xfrm>
          <a:off x="1627186" y="1771799"/>
          <a:ext cx="9210147" cy="420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943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243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64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120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703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525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KEM/Encryption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r>
                        <a:rPr lang="en-US" sz="2000" dirty="0"/>
                        <a:t>Lattice-based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r>
                        <a:rPr lang="en-US" sz="2000" dirty="0"/>
                        <a:t>Code-based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r>
                        <a:rPr lang="en-US" sz="2000" dirty="0"/>
                        <a:t>Multi-variate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r>
                        <a:rPr lang="en-US" sz="2000" dirty="0"/>
                        <a:t>Symmetric-based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strike="sngStrik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strike="sngStrik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strike="sngStrik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strike="sngStrik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08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trike="sng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43B9-5469-417C-836F-B0A87F05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/>
          <a:lstStyle/>
          <a:p>
            <a:r>
              <a:rPr lang="en-US" dirty="0"/>
              <a:t>Overview of the 1</a:t>
            </a:r>
            <a:r>
              <a:rPr lang="en-US" baseline="30000" dirty="0"/>
              <a:t>st</a:t>
            </a:r>
            <a:r>
              <a:rPr lang="en-US" dirty="0"/>
              <a:t>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D4C53-FE26-497A-8726-1F01886B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06769"/>
            <a:ext cx="9601200" cy="4384431"/>
          </a:xfrm>
        </p:spPr>
        <p:txBody>
          <a:bodyPr>
            <a:normAutofit/>
          </a:bodyPr>
          <a:lstStyle/>
          <a:p>
            <a:r>
              <a:rPr lang="en-US" dirty="0"/>
              <a:t>Began Dec 2017 – 1</a:t>
            </a:r>
            <a:r>
              <a:rPr lang="en-US" baseline="30000" dirty="0"/>
              <a:t>st</a:t>
            </a:r>
            <a:r>
              <a:rPr lang="en-US" dirty="0"/>
              <a:t> Round Candidates published</a:t>
            </a:r>
          </a:p>
          <a:p>
            <a:r>
              <a:rPr lang="en-US" dirty="0"/>
              <a:t>Resources:</a:t>
            </a:r>
          </a:p>
          <a:p>
            <a:pPr lvl="1"/>
            <a:r>
              <a:rPr lang="en-US" dirty="0"/>
              <a:t>Internal and external cryptanalysis</a:t>
            </a:r>
          </a:p>
          <a:p>
            <a:pPr lvl="2"/>
            <a:r>
              <a:rPr lang="en-US" dirty="0"/>
              <a:t>21 of the 69 schemes had been broken/attacked by April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hlinkClick r:id="rId3"/>
              </a:rPr>
              <a:t>1</a:t>
            </a:r>
            <a:r>
              <a:rPr lang="en-US" baseline="30000" dirty="0">
                <a:hlinkClick r:id="rId3"/>
              </a:rPr>
              <a:t>st</a:t>
            </a:r>
            <a:r>
              <a:rPr lang="en-US" dirty="0">
                <a:hlinkClick r:id="rId3"/>
              </a:rPr>
              <a:t> NIST PQC Standardization Workshop</a:t>
            </a:r>
            <a:endParaRPr lang="en-US" dirty="0"/>
          </a:p>
          <a:p>
            <a:pPr lvl="1"/>
            <a:r>
              <a:rPr lang="en-US" dirty="0"/>
              <a:t>Research publications</a:t>
            </a:r>
          </a:p>
          <a:p>
            <a:pPr lvl="1"/>
            <a:r>
              <a:rPr lang="en-US" dirty="0"/>
              <a:t>Performance benchmarks</a:t>
            </a:r>
          </a:p>
          <a:p>
            <a:pPr lvl="1"/>
            <a:r>
              <a:rPr lang="en-US" dirty="0"/>
              <a:t>Official comments</a:t>
            </a:r>
          </a:p>
          <a:p>
            <a:pPr lvl="1"/>
            <a:r>
              <a:rPr lang="en-US" dirty="0"/>
              <a:t>The pqc-forum mailing list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ft lauderdale">
            <a:extLst>
              <a:ext uri="{FF2B5EF4-FFF2-40B4-BE49-F238E27FC236}">
                <a16:creationId xmlns:a16="http://schemas.microsoft.com/office/drawing/2014/main" id="{17E422AB-63EC-44B0-8CC1-FD6DBBEA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37" y="2154601"/>
            <a:ext cx="4318796" cy="25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15431</TotalTime>
  <Words>1332</Words>
  <Application>Microsoft Macintosh PowerPoint</Application>
  <PresentationFormat>Widescreen</PresentationFormat>
  <Paragraphs>265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Diamond Grid 16x9</vt:lpstr>
      <vt:lpstr>The 2nd Round of the NIST PQC Standardization Process</vt:lpstr>
      <vt:lpstr>The 2nd NIST PQC Standardization Workshop</vt:lpstr>
      <vt:lpstr>How we got here…</vt:lpstr>
      <vt:lpstr>How we got here…</vt:lpstr>
      <vt:lpstr>The “Competition”</vt:lpstr>
      <vt:lpstr>Evaluation Criteria</vt:lpstr>
      <vt:lpstr>The 1st Round Candidates</vt:lpstr>
      <vt:lpstr>The 1st Round 2nd Round Candidates</vt:lpstr>
      <vt:lpstr>Overview of the 1st Round</vt:lpstr>
      <vt:lpstr>NIST’s Process </vt:lpstr>
      <vt:lpstr>Apples and Oranges</vt:lpstr>
      <vt:lpstr>Biting the Bullet</vt:lpstr>
      <vt:lpstr>The Second Round (and beyond)</vt:lpstr>
      <vt:lpstr>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Stateful Hash-based signatures</vt:lpstr>
      <vt:lpstr>What NIST wants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2nd Round of the NIST PQC Standardization Process</dc:title>
  <dc:creator>Moody, Dustin (Fed)</dc:creator>
  <cp:lastModifiedBy>Moody, Dustin (Fed)</cp:lastModifiedBy>
  <cp:revision>50</cp:revision>
  <dcterms:created xsi:type="dcterms:W3CDTF">2019-08-06T14:49:49Z</dcterms:created>
  <dcterms:modified xsi:type="dcterms:W3CDTF">2019-08-28T13:39:15Z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